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notesMasterIdLst>
    <p:notesMasterId r:id="rId73"/>
  </p:notesMasterIdLst>
  <p:sldIdLst>
    <p:sldId id="644" r:id="rId16"/>
    <p:sldId id="538" r:id="rId17"/>
    <p:sldId id="475" r:id="rId18"/>
    <p:sldId id="596" r:id="rId19"/>
    <p:sldId id="595" r:id="rId20"/>
    <p:sldId id="594" r:id="rId21"/>
    <p:sldId id="597" r:id="rId22"/>
    <p:sldId id="660" r:id="rId23"/>
    <p:sldId id="606" r:id="rId24"/>
    <p:sldId id="598" r:id="rId25"/>
    <p:sldId id="600" r:id="rId26"/>
    <p:sldId id="601" r:id="rId27"/>
    <p:sldId id="605" r:id="rId28"/>
    <p:sldId id="603" r:id="rId29"/>
    <p:sldId id="659" r:id="rId30"/>
    <p:sldId id="621" r:id="rId31"/>
    <p:sldId id="622" r:id="rId32"/>
    <p:sldId id="623" r:id="rId33"/>
    <p:sldId id="628" r:id="rId34"/>
    <p:sldId id="643" r:id="rId35"/>
    <p:sldId id="647" r:id="rId36"/>
    <p:sldId id="649" r:id="rId37"/>
    <p:sldId id="650" r:id="rId38"/>
    <p:sldId id="651" r:id="rId39"/>
    <p:sldId id="652" r:id="rId40"/>
    <p:sldId id="653" r:id="rId41"/>
    <p:sldId id="654" r:id="rId42"/>
    <p:sldId id="655" r:id="rId43"/>
    <p:sldId id="656" r:id="rId44"/>
    <p:sldId id="657" r:id="rId45"/>
    <p:sldId id="658" r:id="rId46"/>
    <p:sldId id="630" r:id="rId47"/>
    <p:sldId id="631" r:id="rId48"/>
    <p:sldId id="632" r:id="rId49"/>
    <p:sldId id="633" r:id="rId50"/>
    <p:sldId id="634" r:id="rId51"/>
    <p:sldId id="610" r:id="rId52"/>
    <p:sldId id="611" r:id="rId53"/>
    <p:sldId id="612" r:id="rId54"/>
    <p:sldId id="613" r:id="rId55"/>
    <p:sldId id="614" r:id="rId56"/>
    <p:sldId id="615" r:id="rId57"/>
    <p:sldId id="617" r:id="rId58"/>
    <p:sldId id="616" r:id="rId59"/>
    <p:sldId id="618" r:id="rId60"/>
    <p:sldId id="619" r:id="rId61"/>
    <p:sldId id="620" r:id="rId62"/>
    <p:sldId id="607" r:id="rId63"/>
    <p:sldId id="608" r:id="rId64"/>
    <p:sldId id="635" r:id="rId65"/>
    <p:sldId id="636" r:id="rId66"/>
    <p:sldId id="638" r:id="rId67"/>
    <p:sldId id="639" r:id="rId68"/>
    <p:sldId id="640" r:id="rId69"/>
    <p:sldId id="637" r:id="rId70"/>
    <p:sldId id="629" r:id="rId71"/>
    <p:sldId id="593" r:id="rId72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FFFF"/>
    <a:srgbClr val="ED7D31"/>
    <a:srgbClr val="F27D31"/>
    <a:srgbClr val="008000"/>
    <a:srgbClr val="FFFF99"/>
    <a:srgbClr val="CC0099"/>
    <a:srgbClr val="FFFF00"/>
    <a:srgbClr val="CC6600"/>
    <a:srgbClr val="D5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5027" autoAdjust="0"/>
  </p:normalViewPr>
  <p:slideViewPr>
    <p:cSldViewPr>
      <p:cViewPr varScale="1">
        <p:scale>
          <a:sx n="47" d="100"/>
          <a:sy n="47" d="100"/>
        </p:scale>
        <p:origin x="6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11D61-F518-443C-8F66-616B4B9BE67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B0294DE-5B0C-4AA0-9B71-930B24B4C5F2}">
      <dgm:prSet phldrT="[Texto]" custT="1"/>
      <dgm:spPr>
        <a:xfrm>
          <a:off x="1388331" y="958223"/>
          <a:ext cx="1327792" cy="1327792"/>
        </a:xfrm>
        <a:prstGeom prst="ellipse">
          <a:avLst/>
        </a:prstGeom>
        <a:solidFill>
          <a:srgbClr val="F07F0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 sz="1600" b="1" dirty="0" smtClean="0">
            <a:solidFill>
              <a:srgbClr val="1B587C"/>
            </a:solidFill>
            <a:latin typeface="Calibri"/>
            <a:ea typeface="+mn-ea"/>
            <a:cs typeface="+mn-cs"/>
          </a:endParaRPr>
        </a:p>
        <a:p>
          <a:endParaRPr lang="es-ES" sz="1600" b="1" dirty="0" smtClean="0">
            <a:solidFill>
              <a:srgbClr val="1B587C"/>
            </a:solidFill>
            <a:latin typeface="Calibri"/>
            <a:ea typeface="+mn-ea"/>
            <a:cs typeface="+mn-cs"/>
          </a:endParaRPr>
        </a:p>
        <a:p>
          <a:r>
            <a:rPr lang="es-ES" sz="1400" b="1" dirty="0" smtClean="0">
              <a:solidFill>
                <a:srgbClr val="1B587C"/>
              </a:solidFill>
              <a:latin typeface="Calibri"/>
              <a:ea typeface="+mn-ea"/>
              <a:cs typeface="+mn-cs"/>
            </a:rPr>
            <a:t>Social Services in Castilla y León</a:t>
          </a:r>
        </a:p>
      </dgm:t>
    </dgm:pt>
    <dgm:pt modelId="{1E027350-7D48-49B0-B6AC-99E9C0F43993}" type="parTrans" cxnId="{4DB1DFE8-3A30-4EC8-A32D-3B4EF375C7DF}">
      <dgm:prSet/>
      <dgm:spPr/>
      <dgm:t>
        <a:bodyPr/>
        <a:lstStyle/>
        <a:p>
          <a:endParaRPr lang="es-ES" b="1">
            <a:solidFill>
              <a:schemeClr val="accent3"/>
            </a:solidFill>
          </a:endParaRPr>
        </a:p>
      </dgm:t>
    </dgm:pt>
    <dgm:pt modelId="{03338BF7-9A7A-42EC-8FA1-997328D531FD}" type="sibTrans" cxnId="{4DB1DFE8-3A30-4EC8-A32D-3B4EF375C7DF}">
      <dgm:prSet/>
      <dgm:spPr/>
      <dgm:t>
        <a:bodyPr/>
        <a:lstStyle/>
        <a:p>
          <a:endParaRPr lang="es-ES" b="1">
            <a:solidFill>
              <a:schemeClr val="accent3"/>
            </a:solidFill>
          </a:endParaRPr>
        </a:p>
      </dgm:t>
    </dgm:pt>
    <dgm:pt modelId="{F63B758A-AF0F-47BA-A93D-57FB3F4D3130}">
      <dgm:prSet phldrT="[Texto]" custT="1"/>
      <dgm:spPr>
        <a:xfrm>
          <a:off x="1867443" y="0"/>
          <a:ext cx="1327792" cy="1327792"/>
        </a:xfrm>
        <a:prstGeom prst="ellipse">
          <a:avLst/>
        </a:prstGeom>
        <a:solidFill>
          <a:srgbClr val="F07F0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err="1" smtClean="0">
              <a:solidFill>
                <a:srgbClr val="1B587C"/>
              </a:solidFill>
              <a:latin typeface="Calibri"/>
              <a:ea typeface="+mn-ea"/>
              <a:cs typeface="+mn-cs"/>
            </a:rPr>
            <a:t>EaSI</a:t>
          </a:r>
          <a:r>
            <a:rPr lang="es-ES" sz="1600" b="1" dirty="0" smtClean="0">
              <a:solidFill>
                <a:srgbClr val="1B587C"/>
              </a:solidFill>
              <a:latin typeface="Calibri"/>
              <a:ea typeface="+mn-ea"/>
              <a:cs typeface="+mn-cs"/>
            </a:rPr>
            <a:t> </a:t>
          </a:r>
          <a:endParaRPr lang="es-ES" sz="1600" b="1" dirty="0">
            <a:solidFill>
              <a:srgbClr val="1B587C"/>
            </a:solidFill>
            <a:latin typeface="Calibri"/>
            <a:ea typeface="+mn-ea"/>
            <a:cs typeface="+mn-cs"/>
          </a:endParaRPr>
        </a:p>
      </dgm:t>
    </dgm:pt>
    <dgm:pt modelId="{AAE04075-4D88-42E8-AEBB-F4D456BD2549}" type="parTrans" cxnId="{0BB9E342-4AF1-40AD-9AD1-FFEABBC5E577}">
      <dgm:prSet/>
      <dgm:spPr/>
      <dgm:t>
        <a:bodyPr/>
        <a:lstStyle/>
        <a:p>
          <a:endParaRPr lang="es-ES" b="1">
            <a:solidFill>
              <a:schemeClr val="accent3"/>
            </a:solidFill>
          </a:endParaRPr>
        </a:p>
      </dgm:t>
    </dgm:pt>
    <dgm:pt modelId="{0AF56FD9-E4A9-4750-859B-CB7F1F1F1376}" type="sibTrans" cxnId="{0BB9E342-4AF1-40AD-9AD1-FFEABBC5E577}">
      <dgm:prSet/>
      <dgm:spPr/>
      <dgm:t>
        <a:bodyPr/>
        <a:lstStyle/>
        <a:p>
          <a:endParaRPr lang="es-ES" b="1">
            <a:solidFill>
              <a:schemeClr val="accent3"/>
            </a:solidFill>
          </a:endParaRPr>
        </a:p>
      </dgm:t>
    </dgm:pt>
    <dgm:pt modelId="{ADCC0E14-B8A4-4229-8570-62325E683BAA}">
      <dgm:prSet phldrT="[Texto]" custT="1"/>
      <dgm:spPr>
        <a:xfrm>
          <a:off x="909219" y="0"/>
          <a:ext cx="1327792" cy="1327792"/>
        </a:xfrm>
        <a:prstGeom prst="ellipse">
          <a:avLst/>
        </a:prstGeom>
        <a:solidFill>
          <a:srgbClr val="F07F0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rgbClr val="1B587C"/>
              </a:solidFill>
              <a:latin typeface="Calibri"/>
              <a:ea typeface="+mn-ea"/>
              <a:cs typeface="+mn-cs"/>
            </a:rPr>
            <a:t>SIP</a:t>
          </a:r>
          <a:endParaRPr lang="es-ES" sz="1600" b="1" dirty="0">
            <a:solidFill>
              <a:srgbClr val="1B587C"/>
            </a:solidFill>
            <a:latin typeface="Calibri"/>
            <a:ea typeface="+mn-ea"/>
            <a:cs typeface="+mn-cs"/>
          </a:endParaRPr>
        </a:p>
      </dgm:t>
    </dgm:pt>
    <dgm:pt modelId="{464FD0D5-04AF-4B15-8410-1254CBBC1BEC}" type="parTrans" cxnId="{F2982884-C3BA-45D0-89C9-726F06DDEE69}">
      <dgm:prSet/>
      <dgm:spPr/>
      <dgm:t>
        <a:bodyPr/>
        <a:lstStyle/>
        <a:p>
          <a:endParaRPr lang="es-ES" b="1">
            <a:solidFill>
              <a:schemeClr val="accent3"/>
            </a:solidFill>
          </a:endParaRPr>
        </a:p>
      </dgm:t>
    </dgm:pt>
    <dgm:pt modelId="{25B1CFB3-4908-4D31-891A-6B8620F14E6D}" type="sibTrans" cxnId="{F2982884-C3BA-45D0-89C9-726F06DDEE69}">
      <dgm:prSet/>
      <dgm:spPr/>
      <dgm:t>
        <a:bodyPr/>
        <a:lstStyle/>
        <a:p>
          <a:endParaRPr lang="es-ES" b="1">
            <a:solidFill>
              <a:schemeClr val="accent3"/>
            </a:solidFill>
          </a:endParaRPr>
        </a:p>
      </dgm:t>
    </dgm:pt>
    <dgm:pt modelId="{34300066-BCC5-43BB-B689-73B44A9B164D}" type="pres">
      <dgm:prSet presAssocID="{B5411D61-F518-443C-8F66-616B4B9BE67D}" presName="compositeShape" presStyleCnt="0">
        <dgm:presLayoutVars>
          <dgm:chMax val="7"/>
          <dgm:dir/>
          <dgm:resizeHandles val="exact"/>
        </dgm:presLayoutVars>
      </dgm:prSet>
      <dgm:spPr/>
    </dgm:pt>
    <dgm:pt modelId="{899F61FF-E894-42DA-A04A-5A163CA22A18}" type="pres">
      <dgm:prSet presAssocID="{4B0294DE-5B0C-4AA0-9B71-930B24B4C5F2}" presName="circ1" presStyleLbl="vennNode1" presStyleIdx="0" presStyleCnt="3" custScaleX="103040" custLinFactNeighborX="0" custLinFactNeighborY="68698"/>
      <dgm:spPr/>
      <dgm:t>
        <a:bodyPr/>
        <a:lstStyle/>
        <a:p>
          <a:endParaRPr lang="es-ES"/>
        </a:p>
      </dgm:t>
    </dgm:pt>
    <dgm:pt modelId="{37980B4B-93E2-4484-B09B-0F20F49AC23D}" type="pres">
      <dgm:prSet presAssocID="{4B0294DE-5B0C-4AA0-9B71-930B24B4C5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C05C9-AFDB-44D8-8BE5-A60855E169DB}" type="pres">
      <dgm:prSet presAssocID="{F63B758A-AF0F-47BA-A93D-57FB3F4D3130}" presName="circ2" presStyleLbl="vennNode1" presStyleIdx="1" presStyleCnt="3" custLinFactNeighborY="-72714"/>
      <dgm:spPr/>
      <dgm:t>
        <a:bodyPr/>
        <a:lstStyle/>
        <a:p>
          <a:endParaRPr lang="es-ES"/>
        </a:p>
      </dgm:t>
    </dgm:pt>
    <dgm:pt modelId="{1C9749F5-8A66-44B6-8B1E-6C4CF64CC8EE}" type="pres">
      <dgm:prSet presAssocID="{F63B758A-AF0F-47BA-A93D-57FB3F4D31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AD893A-D24B-4275-A2D3-49857B752654}" type="pres">
      <dgm:prSet presAssocID="{ADCC0E14-B8A4-4229-8570-62325E683BAA}" presName="circ3" presStyleLbl="vennNode1" presStyleIdx="2" presStyleCnt="3" custLinFactNeighborY="-72714"/>
      <dgm:spPr/>
      <dgm:t>
        <a:bodyPr/>
        <a:lstStyle/>
        <a:p>
          <a:endParaRPr lang="es-ES"/>
        </a:p>
      </dgm:t>
    </dgm:pt>
    <dgm:pt modelId="{A567D228-7058-454A-88EC-366D30E784DD}" type="pres">
      <dgm:prSet presAssocID="{ADCC0E14-B8A4-4229-8570-62325E683BA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B9E342-4AF1-40AD-9AD1-FFEABBC5E577}" srcId="{B5411D61-F518-443C-8F66-616B4B9BE67D}" destId="{F63B758A-AF0F-47BA-A93D-57FB3F4D3130}" srcOrd="1" destOrd="0" parTransId="{AAE04075-4D88-42E8-AEBB-F4D456BD2549}" sibTransId="{0AF56FD9-E4A9-4750-859B-CB7F1F1F1376}"/>
    <dgm:cxn modelId="{4DB1DFE8-3A30-4EC8-A32D-3B4EF375C7DF}" srcId="{B5411D61-F518-443C-8F66-616B4B9BE67D}" destId="{4B0294DE-5B0C-4AA0-9B71-930B24B4C5F2}" srcOrd="0" destOrd="0" parTransId="{1E027350-7D48-49B0-B6AC-99E9C0F43993}" sibTransId="{03338BF7-9A7A-42EC-8FA1-997328D531FD}"/>
    <dgm:cxn modelId="{F2D7065A-B3A4-4545-B8BA-A4E81979F407}" type="presOf" srcId="{4B0294DE-5B0C-4AA0-9B71-930B24B4C5F2}" destId="{37980B4B-93E2-4484-B09B-0F20F49AC23D}" srcOrd="1" destOrd="0" presId="urn:microsoft.com/office/officeart/2005/8/layout/venn1"/>
    <dgm:cxn modelId="{7D193A2D-6CC4-43BF-B442-E0821DDE207C}" type="presOf" srcId="{F63B758A-AF0F-47BA-A93D-57FB3F4D3130}" destId="{1C9749F5-8A66-44B6-8B1E-6C4CF64CC8EE}" srcOrd="1" destOrd="0" presId="urn:microsoft.com/office/officeart/2005/8/layout/venn1"/>
    <dgm:cxn modelId="{33AF031B-9F85-4CDE-889F-AEEBFA8371C7}" type="presOf" srcId="{ADCC0E14-B8A4-4229-8570-62325E683BAA}" destId="{A567D228-7058-454A-88EC-366D30E784DD}" srcOrd="1" destOrd="0" presId="urn:microsoft.com/office/officeart/2005/8/layout/venn1"/>
    <dgm:cxn modelId="{F2982884-C3BA-45D0-89C9-726F06DDEE69}" srcId="{B5411D61-F518-443C-8F66-616B4B9BE67D}" destId="{ADCC0E14-B8A4-4229-8570-62325E683BAA}" srcOrd="2" destOrd="0" parTransId="{464FD0D5-04AF-4B15-8410-1254CBBC1BEC}" sibTransId="{25B1CFB3-4908-4D31-891A-6B8620F14E6D}"/>
    <dgm:cxn modelId="{B4E67AEF-0D5A-41E9-8974-1803C1556C02}" type="presOf" srcId="{ADCC0E14-B8A4-4229-8570-62325E683BAA}" destId="{37AD893A-D24B-4275-A2D3-49857B752654}" srcOrd="0" destOrd="0" presId="urn:microsoft.com/office/officeart/2005/8/layout/venn1"/>
    <dgm:cxn modelId="{0FD45664-FB21-492A-8B9B-4C464DBAADD7}" type="presOf" srcId="{4B0294DE-5B0C-4AA0-9B71-930B24B4C5F2}" destId="{899F61FF-E894-42DA-A04A-5A163CA22A18}" srcOrd="0" destOrd="0" presId="urn:microsoft.com/office/officeart/2005/8/layout/venn1"/>
    <dgm:cxn modelId="{6CF5F31E-751D-409B-8471-941ED9C5E9FE}" type="presOf" srcId="{B5411D61-F518-443C-8F66-616B4B9BE67D}" destId="{34300066-BCC5-43BB-B689-73B44A9B164D}" srcOrd="0" destOrd="0" presId="urn:microsoft.com/office/officeart/2005/8/layout/venn1"/>
    <dgm:cxn modelId="{F52445FF-367F-451C-82A9-C93620A5B742}" type="presOf" srcId="{F63B758A-AF0F-47BA-A93D-57FB3F4D3130}" destId="{FE4C05C9-AFDB-44D8-8BE5-A60855E169DB}" srcOrd="0" destOrd="0" presId="urn:microsoft.com/office/officeart/2005/8/layout/venn1"/>
    <dgm:cxn modelId="{A727C41A-3929-4957-BA87-A76B600F4202}" type="presParOf" srcId="{34300066-BCC5-43BB-B689-73B44A9B164D}" destId="{899F61FF-E894-42DA-A04A-5A163CA22A18}" srcOrd="0" destOrd="0" presId="urn:microsoft.com/office/officeart/2005/8/layout/venn1"/>
    <dgm:cxn modelId="{55692E3D-FC4B-404D-8729-80FDCA811CC7}" type="presParOf" srcId="{34300066-BCC5-43BB-B689-73B44A9B164D}" destId="{37980B4B-93E2-4484-B09B-0F20F49AC23D}" srcOrd="1" destOrd="0" presId="urn:microsoft.com/office/officeart/2005/8/layout/venn1"/>
    <dgm:cxn modelId="{1BAC395F-4159-43B7-A4F8-2B5B98E8A84C}" type="presParOf" srcId="{34300066-BCC5-43BB-B689-73B44A9B164D}" destId="{FE4C05C9-AFDB-44D8-8BE5-A60855E169DB}" srcOrd="2" destOrd="0" presId="urn:microsoft.com/office/officeart/2005/8/layout/venn1"/>
    <dgm:cxn modelId="{006F05CE-9BF8-482B-B4DC-696046AEDBAB}" type="presParOf" srcId="{34300066-BCC5-43BB-B689-73B44A9B164D}" destId="{1C9749F5-8A66-44B6-8B1E-6C4CF64CC8EE}" srcOrd="3" destOrd="0" presId="urn:microsoft.com/office/officeart/2005/8/layout/venn1"/>
    <dgm:cxn modelId="{93DDD2F5-9C1D-462A-A38E-4EF236CE8C5E}" type="presParOf" srcId="{34300066-BCC5-43BB-B689-73B44A9B164D}" destId="{37AD893A-D24B-4275-A2D3-49857B752654}" srcOrd="4" destOrd="0" presId="urn:microsoft.com/office/officeart/2005/8/layout/venn1"/>
    <dgm:cxn modelId="{6E8D804F-C666-4105-ADB3-D31F61EAF808}" type="presParOf" srcId="{34300066-BCC5-43BB-B689-73B44A9B164D}" destId="{A567D228-7058-454A-88EC-366D30E784D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96EA8-5E6F-45F2-9252-3C042DDEF402}" type="doc">
      <dgm:prSet loTypeId="urn:microsoft.com/office/officeart/2005/8/layout/radial6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0724E2D-AD74-429E-9B53-D20F3019E336}">
      <dgm:prSet phldrT="[Texto]"/>
      <dgm:spPr>
        <a:solidFill>
          <a:schemeClr val="tx2"/>
        </a:solidFill>
      </dgm:spPr>
      <dgm:t>
        <a:bodyPr/>
        <a:lstStyle/>
        <a:p>
          <a:pPr algn="ctr"/>
          <a:r>
            <a:rPr lang="es-ES" dirty="0"/>
            <a:t>PACT</a:t>
          </a:r>
        </a:p>
      </dgm:t>
    </dgm:pt>
    <dgm:pt modelId="{DBD2D1B2-834B-4A6F-BD12-2C1CCAE02215}" type="parTrans" cxnId="{7257EF9D-82DE-4A35-B336-A68A01D4E24F}">
      <dgm:prSet/>
      <dgm:spPr/>
      <dgm:t>
        <a:bodyPr/>
        <a:lstStyle/>
        <a:p>
          <a:pPr algn="ctr"/>
          <a:endParaRPr lang="es-ES"/>
        </a:p>
      </dgm:t>
    </dgm:pt>
    <dgm:pt modelId="{F6768449-E377-47CD-908F-1FCBA8FBED9F}" type="sibTrans" cxnId="{7257EF9D-82DE-4A35-B336-A68A01D4E24F}">
      <dgm:prSet/>
      <dgm:spPr/>
      <dgm:t>
        <a:bodyPr/>
        <a:lstStyle/>
        <a:p>
          <a:pPr algn="ctr"/>
          <a:endParaRPr lang="es-ES"/>
        </a:p>
      </dgm:t>
    </dgm:pt>
    <dgm:pt modelId="{ACDE505E-10D3-467B-B765-B282E97FA19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1200" b="1" dirty="0" smtClean="0"/>
            <a:t>NETWORK PARTNERSHIP</a:t>
          </a:r>
          <a:endParaRPr lang="es-ES" sz="1200" b="1" dirty="0"/>
        </a:p>
      </dgm:t>
    </dgm:pt>
    <dgm:pt modelId="{A45F1807-38F8-4B84-8B56-85D7E3A6E1A4}" type="parTrans" cxnId="{C57D9897-450F-4A7D-8D6D-D6845C634441}">
      <dgm:prSet/>
      <dgm:spPr/>
      <dgm:t>
        <a:bodyPr/>
        <a:lstStyle/>
        <a:p>
          <a:pPr algn="ctr"/>
          <a:endParaRPr lang="es-ES"/>
        </a:p>
      </dgm:t>
    </dgm:pt>
    <dgm:pt modelId="{05FC64E4-475C-4F0A-99DC-470EB2A9D36C}" type="sibTrans" cxnId="{C57D9897-450F-4A7D-8D6D-D6845C63444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/>
        </a:p>
      </dgm:t>
    </dgm:pt>
    <dgm:pt modelId="{CCBF808B-DAE5-40C1-952B-2A5D133C956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1200" b="1" dirty="0" smtClean="0"/>
            <a:t>POPULA-TIONAL APPROACH</a:t>
          </a:r>
        </a:p>
        <a:p>
          <a:pPr algn="ctr"/>
          <a:r>
            <a:rPr lang="es-ES" sz="900" b="1" dirty="0" smtClean="0"/>
            <a:t>(SEGMENTATION)</a:t>
          </a:r>
          <a:endParaRPr lang="es-ES" sz="900" b="1" dirty="0"/>
        </a:p>
      </dgm:t>
    </dgm:pt>
    <dgm:pt modelId="{37BBE355-6A75-40AC-99FD-A2C1C6E19CAD}" type="parTrans" cxnId="{353D5D2F-D9AF-44C6-911F-148820242295}">
      <dgm:prSet/>
      <dgm:spPr/>
      <dgm:t>
        <a:bodyPr/>
        <a:lstStyle/>
        <a:p>
          <a:pPr algn="ctr"/>
          <a:endParaRPr lang="es-ES"/>
        </a:p>
      </dgm:t>
    </dgm:pt>
    <dgm:pt modelId="{0FB4DF79-6F05-4667-B3C3-D6D191E4CE92}" type="sibTrans" cxnId="{353D5D2F-D9AF-44C6-911F-14882024229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/>
        </a:p>
      </dgm:t>
    </dgm:pt>
    <dgm:pt modelId="{AE62D8FE-ABC4-438D-AAFC-C60383C6FB1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1200" b="1" dirty="0" smtClean="0"/>
            <a:t>ADVANCED MODEL OF CASE MANAGE-MENT</a:t>
          </a:r>
          <a:endParaRPr lang="es-ES" sz="1200" b="1" dirty="0"/>
        </a:p>
      </dgm:t>
    </dgm:pt>
    <dgm:pt modelId="{447F909A-7DB4-4639-920D-7D5B793CD14C}" type="parTrans" cxnId="{021254F0-6C14-4F41-87BE-306283CE69B0}">
      <dgm:prSet/>
      <dgm:spPr/>
      <dgm:t>
        <a:bodyPr/>
        <a:lstStyle/>
        <a:p>
          <a:pPr algn="ctr"/>
          <a:endParaRPr lang="es-ES"/>
        </a:p>
      </dgm:t>
    </dgm:pt>
    <dgm:pt modelId="{720A3AC1-ACA6-4EFA-ACFA-E00664ACC6DB}" type="sibTrans" cxnId="{021254F0-6C14-4F41-87BE-306283CE69B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/>
        </a:p>
      </dgm:t>
    </dgm:pt>
    <dgm:pt modelId="{946073E2-4992-4686-890D-C19178115AF9}" type="pres">
      <dgm:prSet presAssocID="{2C396EA8-5E6F-45F2-9252-3C042DDEF4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0FB07E-60C7-43EB-BAF0-EF23596F9B93}" type="pres">
      <dgm:prSet presAssocID="{F0724E2D-AD74-429E-9B53-D20F3019E336}" presName="centerShape" presStyleLbl="node0" presStyleIdx="0" presStyleCnt="1"/>
      <dgm:spPr/>
      <dgm:t>
        <a:bodyPr/>
        <a:lstStyle/>
        <a:p>
          <a:endParaRPr lang="es-ES"/>
        </a:p>
      </dgm:t>
    </dgm:pt>
    <dgm:pt modelId="{69C36991-11A9-4B6F-A8FE-4A0204D0759A}" type="pres">
      <dgm:prSet presAssocID="{ACDE505E-10D3-467B-B765-B282E97FA1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2DC4F-AFEC-4F7E-8216-DC518F3DD697}" type="pres">
      <dgm:prSet presAssocID="{ACDE505E-10D3-467B-B765-B282E97FA19E}" presName="dummy" presStyleCnt="0"/>
      <dgm:spPr/>
      <dgm:t>
        <a:bodyPr/>
        <a:lstStyle/>
        <a:p>
          <a:endParaRPr lang="es-ES"/>
        </a:p>
      </dgm:t>
    </dgm:pt>
    <dgm:pt modelId="{8572CA68-E7FE-46F3-8E83-7D9A312BB734}" type="pres">
      <dgm:prSet presAssocID="{05FC64E4-475C-4F0A-99DC-470EB2A9D36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5C4FDD01-D0FA-46C4-9052-7B352E5D1AC6}" type="pres">
      <dgm:prSet presAssocID="{CCBF808B-DAE5-40C1-952B-2A5D133C95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EA340-950B-4429-9F8D-741B8A3D4F22}" type="pres">
      <dgm:prSet presAssocID="{CCBF808B-DAE5-40C1-952B-2A5D133C956C}" presName="dummy" presStyleCnt="0"/>
      <dgm:spPr/>
      <dgm:t>
        <a:bodyPr/>
        <a:lstStyle/>
        <a:p>
          <a:endParaRPr lang="es-ES"/>
        </a:p>
      </dgm:t>
    </dgm:pt>
    <dgm:pt modelId="{4B0A51C5-F93C-449C-9712-046AC7A102C3}" type="pres">
      <dgm:prSet presAssocID="{0FB4DF79-6F05-4667-B3C3-D6D191E4CE9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35311E25-5FD3-42B4-8F9D-0A731E271D40}" type="pres">
      <dgm:prSet presAssocID="{AE62D8FE-ABC4-438D-AAFC-C60383C6FB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1B9D05-37A1-409F-8791-8F9D56BDB123}" type="pres">
      <dgm:prSet presAssocID="{AE62D8FE-ABC4-438D-AAFC-C60383C6FB1C}" presName="dummy" presStyleCnt="0"/>
      <dgm:spPr/>
      <dgm:t>
        <a:bodyPr/>
        <a:lstStyle/>
        <a:p>
          <a:endParaRPr lang="es-ES"/>
        </a:p>
      </dgm:t>
    </dgm:pt>
    <dgm:pt modelId="{D3F7F296-6AC8-454D-B8F5-8F5FC9792F4A}" type="pres">
      <dgm:prSet presAssocID="{720A3AC1-ACA6-4EFA-ACFA-E00664ACC6DB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07CA630D-0194-4EF5-83F8-A654964173E8}" type="presOf" srcId="{0FB4DF79-6F05-4667-B3C3-D6D191E4CE92}" destId="{4B0A51C5-F93C-449C-9712-046AC7A102C3}" srcOrd="0" destOrd="0" presId="urn:microsoft.com/office/officeart/2005/8/layout/radial6"/>
    <dgm:cxn modelId="{3AED6C56-CFC3-4A7E-A015-97DA3006C19B}" type="presOf" srcId="{2C396EA8-5E6F-45F2-9252-3C042DDEF402}" destId="{946073E2-4992-4686-890D-C19178115AF9}" srcOrd="0" destOrd="0" presId="urn:microsoft.com/office/officeart/2005/8/layout/radial6"/>
    <dgm:cxn modelId="{57C2A4D8-B322-44CB-A306-FBFCB852FF38}" type="presOf" srcId="{AE62D8FE-ABC4-438D-AAFC-C60383C6FB1C}" destId="{35311E25-5FD3-42B4-8F9D-0A731E271D40}" srcOrd="0" destOrd="0" presId="urn:microsoft.com/office/officeart/2005/8/layout/radial6"/>
    <dgm:cxn modelId="{EADF4B6F-1652-4081-8B63-DED39A7D64A0}" type="presOf" srcId="{05FC64E4-475C-4F0A-99DC-470EB2A9D36C}" destId="{8572CA68-E7FE-46F3-8E83-7D9A312BB734}" srcOrd="0" destOrd="0" presId="urn:microsoft.com/office/officeart/2005/8/layout/radial6"/>
    <dgm:cxn modelId="{C57D9897-450F-4A7D-8D6D-D6845C634441}" srcId="{F0724E2D-AD74-429E-9B53-D20F3019E336}" destId="{ACDE505E-10D3-467B-B765-B282E97FA19E}" srcOrd="0" destOrd="0" parTransId="{A45F1807-38F8-4B84-8B56-85D7E3A6E1A4}" sibTransId="{05FC64E4-475C-4F0A-99DC-470EB2A9D36C}"/>
    <dgm:cxn modelId="{7257EF9D-82DE-4A35-B336-A68A01D4E24F}" srcId="{2C396EA8-5E6F-45F2-9252-3C042DDEF402}" destId="{F0724E2D-AD74-429E-9B53-D20F3019E336}" srcOrd="0" destOrd="0" parTransId="{DBD2D1B2-834B-4A6F-BD12-2C1CCAE02215}" sibTransId="{F6768449-E377-47CD-908F-1FCBA8FBED9F}"/>
    <dgm:cxn modelId="{E46681BE-06A9-410C-B16C-EC15EEE33142}" type="presOf" srcId="{CCBF808B-DAE5-40C1-952B-2A5D133C956C}" destId="{5C4FDD01-D0FA-46C4-9052-7B352E5D1AC6}" srcOrd="0" destOrd="0" presId="urn:microsoft.com/office/officeart/2005/8/layout/radial6"/>
    <dgm:cxn modelId="{85A324A4-F40C-4D13-A3F3-96E90B5B83A2}" type="presOf" srcId="{ACDE505E-10D3-467B-B765-B282E97FA19E}" destId="{69C36991-11A9-4B6F-A8FE-4A0204D0759A}" srcOrd="0" destOrd="0" presId="urn:microsoft.com/office/officeart/2005/8/layout/radial6"/>
    <dgm:cxn modelId="{353D5D2F-D9AF-44C6-911F-148820242295}" srcId="{F0724E2D-AD74-429E-9B53-D20F3019E336}" destId="{CCBF808B-DAE5-40C1-952B-2A5D133C956C}" srcOrd="1" destOrd="0" parTransId="{37BBE355-6A75-40AC-99FD-A2C1C6E19CAD}" sibTransId="{0FB4DF79-6F05-4667-B3C3-D6D191E4CE92}"/>
    <dgm:cxn modelId="{47C3E038-4B02-467D-A1A5-AD2C8C627C78}" type="presOf" srcId="{720A3AC1-ACA6-4EFA-ACFA-E00664ACC6DB}" destId="{D3F7F296-6AC8-454D-B8F5-8F5FC9792F4A}" srcOrd="0" destOrd="0" presId="urn:microsoft.com/office/officeart/2005/8/layout/radial6"/>
    <dgm:cxn modelId="{1D36787B-609E-4FED-BA80-75D7D1763326}" type="presOf" srcId="{F0724E2D-AD74-429E-9B53-D20F3019E336}" destId="{230FB07E-60C7-43EB-BAF0-EF23596F9B93}" srcOrd="0" destOrd="0" presId="urn:microsoft.com/office/officeart/2005/8/layout/radial6"/>
    <dgm:cxn modelId="{021254F0-6C14-4F41-87BE-306283CE69B0}" srcId="{F0724E2D-AD74-429E-9B53-D20F3019E336}" destId="{AE62D8FE-ABC4-438D-AAFC-C60383C6FB1C}" srcOrd="2" destOrd="0" parTransId="{447F909A-7DB4-4639-920D-7D5B793CD14C}" sibTransId="{720A3AC1-ACA6-4EFA-ACFA-E00664ACC6DB}"/>
    <dgm:cxn modelId="{97FB744E-A607-4DEE-AB8F-84526824F07D}" type="presParOf" srcId="{946073E2-4992-4686-890D-C19178115AF9}" destId="{230FB07E-60C7-43EB-BAF0-EF23596F9B93}" srcOrd="0" destOrd="0" presId="urn:microsoft.com/office/officeart/2005/8/layout/radial6"/>
    <dgm:cxn modelId="{3623B298-A0B9-4E4E-81BB-125CCE7DE8F2}" type="presParOf" srcId="{946073E2-4992-4686-890D-C19178115AF9}" destId="{69C36991-11A9-4B6F-A8FE-4A0204D0759A}" srcOrd="1" destOrd="0" presId="urn:microsoft.com/office/officeart/2005/8/layout/radial6"/>
    <dgm:cxn modelId="{CCB3D36E-C184-41F4-BC97-176B0782C668}" type="presParOf" srcId="{946073E2-4992-4686-890D-C19178115AF9}" destId="{3AE2DC4F-AFEC-4F7E-8216-DC518F3DD697}" srcOrd="2" destOrd="0" presId="urn:microsoft.com/office/officeart/2005/8/layout/radial6"/>
    <dgm:cxn modelId="{9FAF19D0-9CAF-462F-9175-4114DF80D7E0}" type="presParOf" srcId="{946073E2-4992-4686-890D-C19178115AF9}" destId="{8572CA68-E7FE-46F3-8E83-7D9A312BB734}" srcOrd="3" destOrd="0" presId="urn:microsoft.com/office/officeart/2005/8/layout/radial6"/>
    <dgm:cxn modelId="{B3D52075-D66F-49B2-9F60-9FDBE9660DC8}" type="presParOf" srcId="{946073E2-4992-4686-890D-C19178115AF9}" destId="{5C4FDD01-D0FA-46C4-9052-7B352E5D1AC6}" srcOrd="4" destOrd="0" presId="urn:microsoft.com/office/officeart/2005/8/layout/radial6"/>
    <dgm:cxn modelId="{6350CC1F-32EF-4A51-8CF2-C239DE100656}" type="presParOf" srcId="{946073E2-4992-4686-890D-C19178115AF9}" destId="{879EA340-950B-4429-9F8D-741B8A3D4F22}" srcOrd="5" destOrd="0" presId="urn:microsoft.com/office/officeart/2005/8/layout/radial6"/>
    <dgm:cxn modelId="{D4AB5B2B-BAE5-486D-A354-296272FA5447}" type="presParOf" srcId="{946073E2-4992-4686-890D-C19178115AF9}" destId="{4B0A51C5-F93C-449C-9712-046AC7A102C3}" srcOrd="6" destOrd="0" presId="urn:microsoft.com/office/officeart/2005/8/layout/radial6"/>
    <dgm:cxn modelId="{0D3ACC23-F0FB-4501-AF1C-77A418DCA9FF}" type="presParOf" srcId="{946073E2-4992-4686-890D-C19178115AF9}" destId="{35311E25-5FD3-42B4-8F9D-0A731E271D40}" srcOrd="7" destOrd="0" presId="urn:microsoft.com/office/officeart/2005/8/layout/radial6"/>
    <dgm:cxn modelId="{CC92E3C7-1B67-46EE-98C0-FACAA80ED9EE}" type="presParOf" srcId="{946073E2-4992-4686-890D-C19178115AF9}" destId="{9A1B9D05-37A1-409F-8791-8F9D56BDB123}" srcOrd="8" destOrd="0" presId="urn:microsoft.com/office/officeart/2005/8/layout/radial6"/>
    <dgm:cxn modelId="{DBBF2D9B-CEDB-4273-9C52-344C2083F12C}" type="presParOf" srcId="{946073E2-4992-4686-890D-C19178115AF9}" destId="{D3F7F296-6AC8-454D-B8F5-8F5FC9792F4A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96EA8-5E6F-45F2-9252-3C042DDEF402}" type="doc">
      <dgm:prSet loTypeId="urn:microsoft.com/office/officeart/2005/8/layout/radial6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0724E2D-AD74-429E-9B53-D20F3019E336}">
      <dgm:prSet phldrT="[Texto]"/>
      <dgm:spPr>
        <a:solidFill>
          <a:schemeClr val="tx2"/>
        </a:solidFill>
      </dgm:spPr>
      <dgm:t>
        <a:bodyPr/>
        <a:lstStyle/>
        <a:p>
          <a:pPr algn="ctr"/>
          <a:r>
            <a:rPr lang="es-ES" dirty="0"/>
            <a:t>PACT</a:t>
          </a:r>
        </a:p>
      </dgm:t>
    </dgm:pt>
    <dgm:pt modelId="{DBD2D1B2-834B-4A6F-BD12-2C1CCAE02215}" type="parTrans" cxnId="{7257EF9D-82DE-4A35-B336-A68A01D4E24F}">
      <dgm:prSet/>
      <dgm:spPr/>
      <dgm:t>
        <a:bodyPr/>
        <a:lstStyle/>
        <a:p>
          <a:pPr algn="ctr"/>
          <a:endParaRPr lang="es-ES"/>
        </a:p>
      </dgm:t>
    </dgm:pt>
    <dgm:pt modelId="{F6768449-E377-47CD-908F-1FCBA8FBED9F}" type="sibTrans" cxnId="{7257EF9D-82DE-4A35-B336-A68A01D4E24F}">
      <dgm:prSet/>
      <dgm:spPr/>
      <dgm:t>
        <a:bodyPr/>
        <a:lstStyle/>
        <a:p>
          <a:pPr algn="ctr"/>
          <a:endParaRPr lang="es-ES"/>
        </a:p>
      </dgm:t>
    </dgm:pt>
    <dgm:pt modelId="{ACDE505E-10D3-467B-B765-B282E97FA19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1600" b="1" dirty="0" smtClean="0"/>
            <a:t>NETWORK</a:t>
          </a:r>
        </a:p>
        <a:p>
          <a:pPr algn="ctr"/>
          <a:r>
            <a:rPr lang="es-ES" sz="1600" b="1" dirty="0" smtClean="0"/>
            <a:t>PARTNER-SHIP</a:t>
          </a:r>
          <a:endParaRPr lang="es-ES" sz="1600" b="1" dirty="0">
            <a:solidFill>
              <a:schemeClr val="bg1"/>
            </a:solidFill>
          </a:endParaRPr>
        </a:p>
      </dgm:t>
    </dgm:pt>
    <dgm:pt modelId="{A45F1807-38F8-4B84-8B56-85D7E3A6E1A4}" type="parTrans" cxnId="{C57D9897-450F-4A7D-8D6D-D6845C634441}">
      <dgm:prSet/>
      <dgm:spPr/>
      <dgm:t>
        <a:bodyPr/>
        <a:lstStyle/>
        <a:p>
          <a:pPr algn="ctr"/>
          <a:endParaRPr lang="es-ES"/>
        </a:p>
      </dgm:t>
    </dgm:pt>
    <dgm:pt modelId="{05FC64E4-475C-4F0A-99DC-470EB2A9D36C}" type="sibTrans" cxnId="{C57D9897-450F-4A7D-8D6D-D6845C63444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/>
        </a:p>
      </dgm:t>
    </dgm:pt>
    <dgm:pt modelId="{AE62D8FE-ABC4-438D-AAFC-C60383C6FB1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1300" b="1" dirty="0" smtClean="0"/>
            <a:t>ADVANCED MODEL OF CASE MANAGE-MENT</a:t>
          </a:r>
          <a:endParaRPr lang="es-ES" sz="1300" b="1" dirty="0"/>
        </a:p>
      </dgm:t>
    </dgm:pt>
    <dgm:pt modelId="{447F909A-7DB4-4639-920D-7D5B793CD14C}" type="parTrans" cxnId="{021254F0-6C14-4F41-87BE-306283CE69B0}">
      <dgm:prSet/>
      <dgm:spPr/>
      <dgm:t>
        <a:bodyPr/>
        <a:lstStyle/>
        <a:p>
          <a:pPr algn="ctr"/>
          <a:endParaRPr lang="es-ES"/>
        </a:p>
      </dgm:t>
    </dgm:pt>
    <dgm:pt modelId="{720A3AC1-ACA6-4EFA-ACFA-E00664ACC6DB}" type="sibTrans" cxnId="{021254F0-6C14-4F41-87BE-306283CE69B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/>
        </a:p>
      </dgm:t>
    </dgm:pt>
    <dgm:pt modelId="{012B3B94-365A-4394-8093-F11E85FB669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300" b="1" baseline="0" dirty="0" smtClean="0"/>
            <a:t>POPULA-TIONAL APPROACH</a:t>
          </a:r>
        </a:p>
        <a:p>
          <a:r>
            <a:rPr lang="es-ES" sz="1300" b="1" baseline="0" dirty="0" smtClean="0"/>
            <a:t>(SEGMENTATION)</a:t>
          </a:r>
          <a:endParaRPr lang="es-ES" sz="1300" b="1" baseline="0" dirty="0"/>
        </a:p>
      </dgm:t>
    </dgm:pt>
    <dgm:pt modelId="{480C7F50-22AD-41FB-891B-DA4B45F9B83D}" type="parTrans" cxnId="{063D9566-ED1D-490F-B42C-53A4F98D21D5}">
      <dgm:prSet/>
      <dgm:spPr/>
      <dgm:t>
        <a:bodyPr/>
        <a:lstStyle/>
        <a:p>
          <a:endParaRPr lang="es-ES"/>
        </a:p>
      </dgm:t>
    </dgm:pt>
    <dgm:pt modelId="{C1315A78-800F-494F-81B3-6A9D5EBFC371}" type="sibTrans" cxnId="{063D9566-ED1D-490F-B42C-53A4F98D21D5}">
      <dgm:prSet/>
      <dgm:spPr/>
      <dgm:t>
        <a:bodyPr/>
        <a:lstStyle/>
        <a:p>
          <a:endParaRPr lang="es-ES"/>
        </a:p>
      </dgm:t>
    </dgm:pt>
    <dgm:pt modelId="{946073E2-4992-4686-890D-C19178115AF9}" type="pres">
      <dgm:prSet presAssocID="{2C396EA8-5E6F-45F2-9252-3C042DDEF4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0FB07E-60C7-43EB-BAF0-EF23596F9B93}" type="pres">
      <dgm:prSet presAssocID="{F0724E2D-AD74-429E-9B53-D20F3019E336}" presName="centerShape" presStyleLbl="node0" presStyleIdx="0" presStyleCnt="1"/>
      <dgm:spPr/>
      <dgm:t>
        <a:bodyPr/>
        <a:lstStyle/>
        <a:p>
          <a:endParaRPr lang="es-ES"/>
        </a:p>
      </dgm:t>
    </dgm:pt>
    <dgm:pt modelId="{69C36991-11A9-4B6F-A8FE-4A0204D0759A}" type="pres">
      <dgm:prSet presAssocID="{ACDE505E-10D3-467B-B765-B282E97FA19E}" presName="node" presStyleLbl="node1" presStyleIdx="0" presStyleCnt="3" custScaleX="115371" custScaleY="1114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2DC4F-AFEC-4F7E-8216-DC518F3DD697}" type="pres">
      <dgm:prSet presAssocID="{ACDE505E-10D3-467B-B765-B282E97FA19E}" presName="dummy" presStyleCnt="0"/>
      <dgm:spPr/>
      <dgm:t>
        <a:bodyPr/>
        <a:lstStyle/>
        <a:p>
          <a:endParaRPr lang="es-ES"/>
        </a:p>
      </dgm:t>
    </dgm:pt>
    <dgm:pt modelId="{8572CA68-E7FE-46F3-8E83-7D9A312BB734}" type="pres">
      <dgm:prSet presAssocID="{05FC64E4-475C-4F0A-99DC-470EB2A9D36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3C5D3F0-9193-4827-BBA3-01EB86049E68}" type="pres">
      <dgm:prSet presAssocID="{012B3B94-365A-4394-8093-F11E85FB66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DD0B7D-0285-4F47-9FDF-4A3E393C10C3}" type="pres">
      <dgm:prSet presAssocID="{012B3B94-365A-4394-8093-F11E85FB6692}" presName="dummy" presStyleCnt="0"/>
      <dgm:spPr/>
    </dgm:pt>
    <dgm:pt modelId="{09393D39-B081-458F-B7D0-D8D5C354386C}" type="pres">
      <dgm:prSet presAssocID="{C1315A78-800F-494F-81B3-6A9D5EBFC371}" presName="sibTrans" presStyleLbl="sibTrans2D1" presStyleIdx="1" presStyleCnt="3"/>
      <dgm:spPr/>
      <dgm:t>
        <a:bodyPr/>
        <a:lstStyle/>
        <a:p>
          <a:endParaRPr lang="es-ES"/>
        </a:p>
      </dgm:t>
    </dgm:pt>
    <dgm:pt modelId="{35311E25-5FD3-42B4-8F9D-0A731E271D40}" type="pres">
      <dgm:prSet presAssocID="{AE62D8FE-ABC4-438D-AAFC-C60383C6FB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1B9D05-37A1-409F-8791-8F9D56BDB123}" type="pres">
      <dgm:prSet presAssocID="{AE62D8FE-ABC4-438D-AAFC-C60383C6FB1C}" presName="dummy" presStyleCnt="0"/>
      <dgm:spPr/>
      <dgm:t>
        <a:bodyPr/>
        <a:lstStyle/>
        <a:p>
          <a:endParaRPr lang="es-ES"/>
        </a:p>
      </dgm:t>
    </dgm:pt>
    <dgm:pt modelId="{D3F7F296-6AC8-454D-B8F5-8F5FC9792F4A}" type="pres">
      <dgm:prSet presAssocID="{720A3AC1-ACA6-4EFA-ACFA-E00664ACC6DB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063D9566-ED1D-490F-B42C-53A4F98D21D5}" srcId="{F0724E2D-AD74-429E-9B53-D20F3019E336}" destId="{012B3B94-365A-4394-8093-F11E85FB6692}" srcOrd="1" destOrd="0" parTransId="{480C7F50-22AD-41FB-891B-DA4B45F9B83D}" sibTransId="{C1315A78-800F-494F-81B3-6A9D5EBFC371}"/>
    <dgm:cxn modelId="{27122942-7F4A-4703-96ED-6993F0ADC68E}" type="presOf" srcId="{012B3B94-365A-4394-8093-F11E85FB6692}" destId="{83C5D3F0-9193-4827-BBA3-01EB86049E68}" srcOrd="0" destOrd="0" presId="urn:microsoft.com/office/officeart/2005/8/layout/radial6"/>
    <dgm:cxn modelId="{9F83E7BB-1C9E-49FC-A167-28C9811F6540}" type="presOf" srcId="{AE62D8FE-ABC4-438D-AAFC-C60383C6FB1C}" destId="{35311E25-5FD3-42B4-8F9D-0A731E271D40}" srcOrd="0" destOrd="0" presId="urn:microsoft.com/office/officeart/2005/8/layout/radial6"/>
    <dgm:cxn modelId="{C57D9897-450F-4A7D-8D6D-D6845C634441}" srcId="{F0724E2D-AD74-429E-9B53-D20F3019E336}" destId="{ACDE505E-10D3-467B-B765-B282E97FA19E}" srcOrd="0" destOrd="0" parTransId="{A45F1807-38F8-4B84-8B56-85D7E3A6E1A4}" sibTransId="{05FC64E4-475C-4F0A-99DC-470EB2A9D36C}"/>
    <dgm:cxn modelId="{7257EF9D-82DE-4A35-B336-A68A01D4E24F}" srcId="{2C396EA8-5E6F-45F2-9252-3C042DDEF402}" destId="{F0724E2D-AD74-429E-9B53-D20F3019E336}" srcOrd="0" destOrd="0" parTransId="{DBD2D1B2-834B-4A6F-BD12-2C1CCAE02215}" sibTransId="{F6768449-E377-47CD-908F-1FCBA8FBED9F}"/>
    <dgm:cxn modelId="{9D7AA2FC-5051-47F6-A047-D59CBFC8733E}" type="presOf" srcId="{F0724E2D-AD74-429E-9B53-D20F3019E336}" destId="{230FB07E-60C7-43EB-BAF0-EF23596F9B93}" srcOrd="0" destOrd="0" presId="urn:microsoft.com/office/officeart/2005/8/layout/radial6"/>
    <dgm:cxn modelId="{64E7AEA2-397D-4763-830A-AC5F3AFE23FA}" type="presOf" srcId="{05FC64E4-475C-4F0A-99DC-470EB2A9D36C}" destId="{8572CA68-E7FE-46F3-8E83-7D9A312BB734}" srcOrd="0" destOrd="0" presId="urn:microsoft.com/office/officeart/2005/8/layout/radial6"/>
    <dgm:cxn modelId="{EB446A27-A657-4BE2-8600-BBDAFB5BA421}" type="presOf" srcId="{C1315A78-800F-494F-81B3-6A9D5EBFC371}" destId="{09393D39-B081-458F-B7D0-D8D5C354386C}" srcOrd="0" destOrd="0" presId="urn:microsoft.com/office/officeart/2005/8/layout/radial6"/>
    <dgm:cxn modelId="{D61D8AE2-6572-44E0-B615-7ECA760C15F6}" type="presOf" srcId="{720A3AC1-ACA6-4EFA-ACFA-E00664ACC6DB}" destId="{D3F7F296-6AC8-454D-B8F5-8F5FC9792F4A}" srcOrd="0" destOrd="0" presId="urn:microsoft.com/office/officeart/2005/8/layout/radial6"/>
    <dgm:cxn modelId="{62F457BC-B8BE-4F28-93CD-3BCCD2AD5E23}" type="presOf" srcId="{2C396EA8-5E6F-45F2-9252-3C042DDEF402}" destId="{946073E2-4992-4686-890D-C19178115AF9}" srcOrd="0" destOrd="0" presId="urn:microsoft.com/office/officeart/2005/8/layout/radial6"/>
    <dgm:cxn modelId="{AD0CDD8B-8891-4BC7-AAD2-A8B7DDD7C673}" type="presOf" srcId="{ACDE505E-10D3-467B-B765-B282E97FA19E}" destId="{69C36991-11A9-4B6F-A8FE-4A0204D0759A}" srcOrd="0" destOrd="0" presId="urn:microsoft.com/office/officeart/2005/8/layout/radial6"/>
    <dgm:cxn modelId="{021254F0-6C14-4F41-87BE-306283CE69B0}" srcId="{F0724E2D-AD74-429E-9B53-D20F3019E336}" destId="{AE62D8FE-ABC4-438D-AAFC-C60383C6FB1C}" srcOrd="2" destOrd="0" parTransId="{447F909A-7DB4-4639-920D-7D5B793CD14C}" sibTransId="{720A3AC1-ACA6-4EFA-ACFA-E00664ACC6DB}"/>
    <dgm:cxn modelId="{4B083511-3C4D-4E49-8FE6-DE2AC24C1C03}" type="presParOf" srcId="{946073E2-4992-4686-890D-C19178115AF9}" destId="{230FB07E-60C7-43EB-BAF0-EF23596F9B93}" srcOrd="0" destOrd="0" presId="urn:microsoft.com/office/officeart/2005/8/layout/radial6"/>
    <dgm:cxn modelId="{F23E1AD1-CB91-472F-8B80-D0B30C6FF0EB}" type="presParOf" srcId="{946073E2-4992-4686-890D-C19178115AF9}" destId="{69C36991-11A9-4B6F-A8FE-4A0204D0759A}" srcOrd="1" destOrd="0" presId="urn:microsoft.com/office/officeart/2005/8/layout/radial6"/>
    <dgm:cxn modelId="{A5B3745A-1B1C-4819-86E6-F2046F78FFB0}" type="presParOf" srcId="{946073E2-4992-4686-890D-C19178115AF9}" destId="{3AE2DC4F-AFEC-4F7E-8216-DC518F3DD697}" srcOrd="2" destOrd="0" presId="urn:microsoft.com/office/officeart/2005/8/layout/radial6"/>
    <dgm:cxn modelId="{26AEC874-C24A-43FC-8DCD-8D9220A28E9F}" type="presParOf" srcId="{946073E2-4992-4686-890D-C19178115AF9}" destId="{8572CA68-E7FE-46F3-8E83-7D9A312BB734}" srcOrd="3" destOrd="0" presId="urn:microsoft.com/office/officeart/2005/8/layout/radial6"/>
    <dgm:cxn modelId="{D4D70A76-8B78-4603-B5F0-E7111F802CF3}" type="presParOf" srcId="{946073E2-4992-4686-890D-C19178115AF9}" destId="{83C5D3F0-9193-4827-BBA3-01EB86049E68}" srcOrd="4" destOrd="0" presId="urn:microsoft.com/office/officeart/2005/8/layout/radial6"/>
    <dgm:cxn modelId="{48FFD921-6BBB-4CE9-956C-BBC8FCB19222}" type="presParOf" srcId="{946073E2-4992-4686-890D-C19178115AF9}" destId="{51DD0B7D-0285-4F47-9FDF-4A3E393C10C3}" srcOrd="5" destOrd="0" presId="urn:microsoft.com/office/officeart/2005/8/layout/radial6"/>
    <dgm:cxn modelId="{1B4D1FFE-B6FE-4F21-AC3E-A1D732A749F8}" type="presParOf" srcId="{946073E2-4992-4686-890D-C19178115AF9}" destId="{09393D39-B081-458F-B7D0-D8D5C354386C}" srcOrd="6" destOrd="0" presId="urn:microsoft.com/office/officeart/2005/8/layout/radial6"/>
    <dgm:cxn modelId="{F1B355C6-E927-408D-BB3A-7DCBBC00E097}" type="presParOf" srcId="{946073E2-4992-4686-890D-C19178115AF9}" destId="{35311E25-5FD3-42B4-8F9D-0A731E271D40}" srcOrd="7" destOrd="0" presId="urn:microsoft.com/office/officeart/2005/8/layout/radial6"/>
    <dgm:cxn modelId="{1F0EC8DF-CADF-47D9-B10B-FE34123BF93F}" type="presParOf" srcId="{946073E2-4992-4686-890D-C19178115AF9}" destId="{9A1B9D05-37A1-409F-8791-8F9D56BDB123}" srcOrd="8" destOrd="0" presId="urn:microsoft.com/office/officeart/2005/8/layout/radial6"/>
    <dgm:cxn modelId="{325DA188-FD17-4D77-BC39-4C02FA36EEB9}" type="presParOf" srcId="{946073E2-4992-4686-890D-C19178115AF9}" destId="{D3F7F296-6AC8-454D-B8F5-8F5FC9792F4A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228EA-247E-4A93-B786-CA1BC253809C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047D64-CBD5-498C-B2AC-126A19673660}">
      <dgm:prSet phldrT="[Texto]"/>
      <dgm:spPr/>
      <dgm:t>
        <a:bodyPr/>
        <a:lstStyle/>
        <a:p>
          <a:r>
            <a:rPr lang="es-ES" b="1" dirty="0" err="1">
              <a:solidFill>
                <a:schemeClr val="accent6">
                  <a:lumMod val="75000"/>
                </a:schemeClr>
              </a:solidFill>
            </a:rPr>
            <a:t>Discover</a:t>
          </a:r>
          <a:endParaRPr lang="es-ES" b="1" dirty="0">
            <a:solidFill>
              <a:schemeClr val="accent6">
                <a:lumMod val="75000"/>
              </a:schemeClr>
            </a:solidFill>
          </a:endParaRPr>
        </a:p>
      </dgm:t>
    </dgm:pt>
    <dgm:pt modelId="{1F0752A2-4D55-416C-8821-67B88E7785F9}" type="parTrans" cxnId="{4AC01B49-3F37-4CE2-9AA1-DC54A050246D}">
      <dgm:prSet/>
      <dgm:spPr/>
      <dgm:t>
        <a:bodyPr/>
        <a:lstStyle/>
        <a:p>
          <a:endParaRPr lang="es-ES"/>
        </a:p>
      </dgm:t>
    </dgm:pt>
    <dgm:pt modelId="{FFF68D08-5875-40B0-8685-A1F05ADE443F}" type="sibTrans" cxnId="{4AC01B49-3F37-4CE2-9AA1-DC54A050246D}">
      <dgm:prSet/>
      <dgm:spPr/>
      <dgm:t>
        <a:bodyPr/>
        <a:lstStyle/>
        <a:p>
          <a:endParaRPr lang="es-ES"/>
        </a:p>
      </dgm:t>
    </dgm:pt>
    <dgm:pt modelId="{30C110D5-27A8-4EFD-960E-03F837F1E17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To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stablish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a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context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(re-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approach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).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  <a:p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Joint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analysis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of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the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situation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(MDTSE). </a:t>
          </a:r>
          <a:endParaRPr lang="es-ES" sz="1300" b="1" dirty="0">
            <a:solidFill>
              <a:schemeClr val="accent6">
                <a:lumMod val="75000"/>
              </a:schemeClr>
            </a:solidFill>
          </a:endParaRPr>
        </a:p>
        <a:p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Change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in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the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approach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(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from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deficiency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to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appreciative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). 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  <a:p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TO VALUE </a:t>
          </a:r>
          <a:r>
            <a:rPr lang="es-ES" sz="1300" b="1" dirty="0" err="1" smtClean="0">
              <a:solidFill>
                <a:schemeClr val="accent6">
                  <a:lumMod val="75000"/>
                </a:schemeClr>
              </a:solidFill>
            </a:rPr>
            <a:t>the</a:t>
          </a:r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ES" sz="1300" b="1" dirty="0" err="1" smtClean="0">
              <a:solidFill>
                <a:schemeClr val="accent6">
                  <a:lumMod val="75000"/>
                </a:schemeClr>
              </a:solidFill>
            </a:rPr>
            <a:t>reality</a:t>
          </a:r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. </a:t>
          </a:r>
          <a:endParaRPr lang="es-ES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0B40325E-2797-42D0-8A22-914A31E5CF1B}" type="parTrans" cxnId="{FFF92D68-5DA5-47B8-9029-3C8003FEC342}">
      <dgm:prSet/>
      <dgm:spPr/>
      <dgm:t>
        <a:bodyPr/>
        <a:lstStyle/>
        <a:p>
          <a:endParaRPr lang="es-ES"/>
        </a:p>
      </dgm:t>
    </dgm:pt>
    <dgm:pt modelId="{363D411D-D840-47CA-AFDA-F630CC65EC63}" type="sibTrans" cxnId="{FFF92D68-5DA5-47B8-9029-3C8003FEC342}">
      <dgm:prSet/>
      <dgm:spPr/>
      <dgm:t>
        <a:bodyPr/>
        <a:lstStyle/>
        <a:p>
          <a:endParaRPr lang="es-ES"/>
        </a:p>
      </dgm:t>
    </dgm:pt>
    <dgm:pt modelId="{B7D072F6-4711-402A-9BE3-55E155DADC5D}">
      <dgm:prSet phldrT="[Texto]"/>
      <dgm:spPr/>
      <dgm:t>
        <a:bodyPr/>
        <a:lstStyle/>
        <a:p>
          <a:r>
            <a:rPr lang="es-ES" b="1">
              <a:solidFill>
                <a:schemeClr val="accent6">
                  <a:lumMod val="75000"/>
                </a:schemeClr>
              </a:solidFill>
            </a:rPr>
            <a:t>Dream</a:t>
          </a:r>
        </a:p>
      </dgm:t>
    </dgm:pt>
    <dgm:pt modelId="{2731D83E-16C2-427B-9201-4341B9FEA157}" type="parTrans" cxnId="{05A132D9-A05B-440E-AAD9-7961A20D636A}">
      <dgm:prSet/>
      <dgm:spPr/>
      <dgm:t>
        <a:bodyPr/>
        <a:lstStyle/>
        <a:p>
          <a:endParaRPr lang="es-ES"/>
        </a:p>
      </dgm:t>
    </dgm:pt>
    <dgm:pt modelId="{D3E22CC8-29CB-4CA9-827D-73A0111A0DC7}" type="sibTrans" cxnId="{05A132D9-A05B-440E-AAD9-7961A20D636A}">
      <dgm:prSet/>
      <dgm:spPr/>
      <dgm:t>
        <a:bodyPr/>
        <a:lstStyle/>
        <a:p>
          <a:endParaRPr lang="es-ES"/>
        </a:p>
      </dgm:t>
    </dgm:pt>
    <dgm:pt modelId="{E734820A-8BD5-41B7-8478-18C5405D522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To show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aspirations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and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desires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by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the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user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  <a:p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To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consider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what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does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work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in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the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system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. </a:t>
          </a:r>
        </a:p>
        <a:p>
          <a:r>
            <a:rPr lang="es-ES" sz="1200" b="0" dirty="0" smtClean="0">
              <a:solidFill>
                <a:schemeClr val="tx2">
                  <a:lumMod val="75000"/>
                </a:schemeClr>
              </a:solidFill>
            </a:rPr>
            <a:t>To </a:t>
          </a:r>
          <a:r>
            <a:rPr lang="es-ES" sz="1200" b="0" dirty="0" err="1" smtClean="0">
              <a:solidFill>
                <a:schemeClr val="tx2">
                  <a:lumMod val="75000"/>
                </a:schemeClr>
              </a:solidFill>
            </a:rPr>
            <a:t>identify</a:t>
          </a:r>
          <a:r>
            <a:rPr lang="es-ES" sz="1200" b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b="0" dirty="0" err="1" smtClean="0">
              <a:solidFill>
                <a:schemeClr val="tx2">
                  <a:lumMod val="75000"/>
                </a:schemeClr>
              </a:solidFill>
            </a:rPr>
            <a:t>points</a:t>
          </a:r>
          <a:r>
            <a:rPr lang="es-ES" sz="1200" b="0" dirty="0" smtClean="0">
              <a:solidFill>
                <a:schemeClr val="tx2">
                  <a:lumMod val="75000"/>
                </a:schemeClr>
              </a:solidFill>
            </a:rPr>
            <a:t> of </a:t>
          </a:r>
          <a:r>
            <a:rPr lang="es-ES" sz="1200" b="0" dirty="0" err="1" smtClean="0">
              <a:solidFill>
                <a:schemeClr val="tx2">
                  <a:lumMod val="75000"/>
                </a:schemeClr>
              </a:solidFill>
            </a:rPr>
            <a:t>leverage</a:t>
          </a:r>
          <a:r>
            <a:rPr lang="es-ES" sz="1200" b="0" dirty="0" smtClean="0">
              <a:solidFill>
                <a:schemeClr val="tx2">
                  <a:lumMod val="75000"/>
                </a:schemeClr>
              </a:solidFill>
            </a:rPr>
            <a:t>. </a:t>
          </a:r>
        </a:p>
        <a:p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TO VISUALIZE </a:t>
          </a:r>
          <a:r>
            <a:rPr lang="es-ES" sz="1300" b="1" dirty="0" err="1" smtClean="0">
              <a:solidFill>
                <a:schemeClr val="accent6">
                  <a:lumMod val="75000"/>
                </a:schemeClr>
              </a:solidFill>
            </a:rPr>
            <a:t>the</a:t>
          </a:r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  </a:t>
          </a:r>
          <a:r>
            <a:rPr lang="es-ES" sz="1300" b="1" dirty="0" err="1" smtClean="0">
              <a:solidFill>
                <a:schemeClr val="accent6">
                  <a:lumMod val="75000"/>
                </a:schemeClr>
              </a:solidFill>
            </a:rPr>
            <a:t>horizont</a:t>
          </a:r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. </a:t>
          </a:r>
          <a:endParaRPr lang="es-ES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6B0140A1-89BA-4F84-834C-1F4130212382}" type="parTrans" cxnId="{B4789482-8C93-402C-8145-51289D242BD4}">
      <dgm:prSet/>
      <dgm:spPr/>
      <dgm:t>
        <a:bodyPr/>
        <a:lstStyle/>
        <a:p>
          <a:endParaRPr lang="es-ES"/>
        </a:p>
      </dgm:t>
    </dgm:pt>
    <dgm:pt modelId="{426D1D1F-F7DC-4DD6-8D9E-DC24BA18A882}" type="sibTrans" cxnId="{B4789482-8C93-402C-8145-51289D242BD4}">
      <dgm:prSet/>
      <dgm:spPr/>
      <dgm:t>
        <a:bodyPr/>
        <a:lstStyle/>
        <a:p>
          <a:endParaRPr lang="es-ES"/>
        </a:p>
      </dgm:t>
    </dgm:pt>
    <dgm:pt modelId="{7FEAB552-D8F8-4B35-A0DC-2498E3614360}">
      <dgm:prSet phldrT="[Texto]"/>
      <dgm:spPr/>
      <dgm:t>
        <a:bodyPr/>
        <a:lstStyle/>
        <a:p>
          <a:r>
            <a:rPr lang="es-ES" b="1">
              <a:solidFill>
                <a:schemeClr val="accent6">
                  <a:lumMod val="75000"/>
                </a:schemeClr>
              </a:solidFill>
            </a:rPr>
            <a:t>Design</a:t>
          </a:r>
        </a:p>
      </dgm:t>
    </dgm:pt>
    <dgm:pt modelId="{2EEA9D18-F365-476A-807C-9DB8D1C824E3}" type="parTrans" cxnId="{7E60C1AA-10F2-4C7B-8D42-664959486D28}">
      <dgm:prSet/>
      <dgm:spPr/>
      <dgm:t>
        <a:bodyPr/>
        <a:lstStyle/>
        <a:p>
          <a:endParaRPr lang="es-ES"/>
        </a:p>
      </dgm:t>
    </dgm:pt>
    <dgm:pt modelId="{0D377587-0919-43CA-8AC2-189D195A16CB}" type="sibTrans" cxnId="{7E60C1AA-10F2-4C7B-8D42-664959486D28}">
      <dgm:prSet/>
      <dgm:spPr/>
      <dgm:t>
        <a:bodyPr/>
        <a:lstStyle/>
        <a:p>
          <a:endParaRPr lang="es-ES"/>
        </a:p>
      </dgm:t>
    </dgm:pt>
    <dgm:pt modelId="{56EEB4C6-E590-4CD4-8A7F-2456B4CB17A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To Project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steps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towards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that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horizont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. </a:t>
          </a:r>
        </a:p>
        <a:p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To set up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timelines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  <a:p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To determine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needed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support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and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strengths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  <a:p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Contract</a:t>
          </a:r>
          <a:endParaRPr lang="es-ES" sz="1200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(Case Plan). </a:t>
          </a:r>
          <a:endParaRPr lang="es-ES" sz="1300" b="1" dirty="0">
            <a:solidFill>
              <a:schemeClr val="accent6">
                <a:lumMod val="75000"/>
              </a:schemeClr>
            </a:solidFill>
          </a:endParaRPr>
        </a:p>
        <a:p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TO SUGGEST a </a:t>
          </a:r>
          <a:r>
            <a:rPr lang="es-ES" sz="1300" b="1" dirty="0" err="1" smtClean="0">
              <a:solidFill>
                <a:schemeClr val="accent6">
                  <a:lumMod val="75000"/>
                </a:schemeClr>
              </a:solidFill>
            </a:rPr>
            <a:t>change</a:t>
          </a:r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. </a:t>
          </a:r>
          <a:endParaRPr lang="es-ES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CCBF1992-7665-4625-9815-1EC707D7508F}" type="parTrans" cxnId="{3437EE0D-29A0-42E1-9D70-462951790E46}">
      <dgm:prSet/>
      <dgm:spPr/>
      <dgm:t>
        <a:bodyPr/>
        <a:lstStyle/>
        <a:p>
          <a:endParaRPr lang="es-ES"/>
        </a:p>
      </dgm:t>
    </dgm:pt>
    <dgm:pt modelId="{1976279E-88DC-4228-A2CD-B2C0D897DE4A}" type="sibTrans" cxnId="{3437EE0D-29A0-42E1-9D70-462951790E46}">
      <dgm:prSet/>
      <dgm:spPr/>
      <dgm:t>
        <a:bodyPr/>
        <a:lstStyle/>
        <a:p>
          <a:endParaRPr lang="es-ES"/>
        </a:p>
      </dgm:t>
    </dgm:pt>
    <dgm:pt modelId="{6F12C690-F421-48D6-8BAE-2746757573B1}">
      <dgm:prSet phldrT="[Texto]"/>
      <dgm:spPr/>
      <dgm:t>
        <a:bodyPr/>
        <a:lstStyle/>
        <a:p>
          <a:r>
            <a:rPr lang="es-ES" b="1">
              <a:solidFill>
                <a:schemeClr val="accent6">
                  <a:lumMod val="75000"/>
                </a:schemeClr>
              </a:solidFill>
            </a:rPr>
            <a:t>Destiny</a:t>
          </a:r>
        </a:p>
      </dgm:t>
    </dgm:pt>
    <dgm:pt modelId="{3BD4850B-B143-4CD8-9ED9-C95C9A04CD10}" type="parTrans" cxnId="{61AEACA0-15A4-4E65-A300-739E5ED137F2}">
      <dgm:prSet/>
      <dgm:spPr/>
      <dgm:t>
        <a:bodyPr/>
        <a:lstStyle/>
        <a:p>
          <a:endParaRPr lang="es-ES"/>
        </a:p>
      </dgm:t>
    </dgm:pt>
    <dgm:pt modelId="{9D135673-64D4-4383-9ADB-60A43305A6BE}" type="sibTrans" cxnId="{61AEACA0-15A4-4E65-A300-739E5ED137F2}">
      <dgm:prSet/>
      <dgm:spPr/>
      <dgm:t>
        <a:bodyPr/>
        <a:lstStyle/>
        <a:p>
          <a:endParaRPr lang="es-ES"/>
        </a:p>
      </dgm:t>
    </dgm:pt>
    <dgm:pt modelId="{41750720-2F14-40DA-96A1-2634C38F12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To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advance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in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the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projected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Case Plan.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</dgm:t>
    </dgm:pt>
    <dgm:pt modelId="{32C0037C-5E07-4BA3-83D8-3156614D2CED}" type="parTrans" cxnId="{8386AB44-4ED0-46C0-BF21-F4707A3BA00F}">
      <dgm:prSet/>
      <dgm:spPr/>
      <dgm:t>
        <a:bodyPr/>
        <a:lstStyle/>
        <a:p>
          <a:endParaRPr lang="es-ES"/>
        </a:p>
      </dgm:t>
    </dgm:pt>
    <dgm:pt modelId="{7F153163-B90F-4D3F-A16E-94106B9260B2}" type="sibTrans" cxnId="{8386AB44-4ED0-46C0-BF21-F4707A3BA00F}">
      <dgm:prSet/>
      <dgm:spPr/>
      <dgm:t>
        <a:bodyPr/>
        <a:lstStyle/>
        <a:p>
          <a:endParaRPr lang="es-ES"/>
        </a:p>
      </dgm:t>
    </dgm:pt>
    <dgm:pt modelId="{0D0BE842-FC43-475E-AE6F-CABE60E2BCCA}">
      <dgm:prSet phldrT="[Texto]" custT="1"/>
      <dgm:spPr/>
      <dgm:t>
        <a:bodyPr/>
        <a:lstStyle/>
        <a:p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Accompanying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  <a:p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Movilization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of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support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and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resources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  <a:p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Measurement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 of </a:t>
          </a:r>
          <a:r>
            <a:rPr lang="es-ES" sz="1200" dirty="0" err="1" smtClean="0">
              <a:solidFill>
                <a:schemeClr val="tx2">
                  <a:lumMod val="75000"/>
                </a:schemeClr>
              </a:solidFill>
            </a:rPr>
            <a:t>change</a:t>
          </a:r>
          <a:r>
            <a:rPr lang="es-ES" sz="120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s-ES" sz="1200" dirty="0">
            <a:solidFill>
              <a:schemeClr val="tx2">
                <a:lumMod val="75000"/>
              </a:schemeClr>
            </a:solidFill>
          </a:endParaRPr>
        </a:p>
        <a:p>
          <a:r>
            <a:rPr lang="es-ES" sz="1300" b="1" dirty="0" smtClean="0">
              <a:solidFill>
                <a:schemeClr val="accent6">
                  <a:lumMod val="75000"/>
                </a:schemeClr>
              </a:solidFill>
            </a:rPr>
            <a:t>CLOSING. </a:t>
          </a:r>
          <a:endParaRPr lang="es-ES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914C2C14-7227-471C-9ED1-3F8253AE363C}" type="parTrans" cxnId="{52F103D7-60CC-4A77-A370-CDBDC7B82A22}">
      <dgm:prSet/>
      <dgm:spPr/>
      <dgm:t>
        <a:bodyPr/>
        <a:lstStyle/>
        <a:p>
          <a:endParaRPr lang="es-ES"/>
        </a:p>
      </dgm:t>
    </dgm:pt>
    <dgm:pt modelId="{3853D6C3-3307-4C38-BE96-80A35AD3F57A}" type="sibTrans" cxnId="{52F103D7-60CC-4A77-A370-CDBDC7B82A22}">
      <dgm:prSet/>
      <dgm:spPr/>
      <dgm:t>
        <a:bodyPr/>
        <a:lstStyle/>
        <a:p>
          <a:endParaRPr lang="es-ES"/>
        </a:p>
      </dgm:t>
    </dgm:pt>
    <dgm:pt modelId="{4FFFCE16-91CB-42A3-83A8-687DB7FC6E6D}" type="pres">
      <dgm:prSet presAssocID="{AAB228EA-247E-4A93-B786-CA1BC253809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359DCDD-7269-4A4D-AA19-59AB35CC584B}" type="pres">
      <dgm:prSet presAssocID="{1B047D64-CBD5-498C-B2AC-126A19673660}" presName="ParentComposite" presStyleCnt="0"/>
      <dgm:spPr/>
    </dgm:pt>
    <dgm:pt modelId="{5D102135-015F-4D64-98FB-8B8CE2E50CB8}" type="pres">
      <dgm:prSet presAssocID="{1B047D64-CBD5-498C-B2AC-126A19673660}" presName="Chord" presStyleLbl="bgShp" presStyleIdx="0" presStyleCnt="4"/>
      <dgm:spPr/>
    </dgm:pt>
    <dgm:pt modelId="{E4816A4E-76CB-4830-8DDB-33BA7B8C042C}" type="pres">
      <dgm:prSet presAssocID="{1B047D64-CBD5-498C-B2AC-126A19673660}" presName="Pie" presStyleLbl="alignNode1" presStyleIdx="0" presStyleCnt="4"/>
      <dgm:spPr>
        <a:solidFill>
          <a:schemeClr val="accent6"/>
        </a:solidFill>
      </dgm:spPr>
    </dgm:pt>
    <dgm:pt modelId="{4A397636-29F8-4D1B-BD01-BFEF394FCEE0}" type="pres">
      <dgm:prSet presAssocID="{1B047D64-CBD5-498C-B2AC-126A19673660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7F4DD0-D2EF-4AAC-955F-68F47041235E}" type="pres">
      <dgm:prSet presAssocID="{363D411D-D840-47CA-AFDA-F630CC65EC63}" presName="negSibTrans" presStyleCnt="0"/>
      <dgm:spPr/>
    </dgm:pt>
    <dgm:pt modelId="{C0BBFC76-5013-440A-BC5B-E28ED9127B32}" type="pres">
      <dgm:prSet presAssocID="{1B047D64-CBD5-498C-B2AC-126A19673660}" presName="composite" presStyleCnt="0"/>
      <dgm:spPr/>
    </dgm:pt>
    <dgm:pt modelId="{4FE6CF41-CA42-49EB-9CF9-644613901A0D}" type="pres">
      <dgm:prSet presAssocID="{1B047D64-CBD5-498C-B2AC-126A19673660}" presName="Child" presStyleLbl="revTx" presStyleIdx="1" presStyleCnt="8" custScaleX="113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70755-1F07-474A-94F3-D91A090A519E}" type="pres">
      <dgm:prSet presAssocID="{FFF68D08-5875-40B0-8685-A1F05ADE443F}" presName="sibTrans" presStyleCnt="0"/>
      <dgm:spPr/>
    </dgm:pt>
    <dgm:pt modelId="{25DD6482-3749-4379-AD38-42A8951665CD}" type="pres">
      <dgm:prSet presAssocID="{B7D072F6-4711-402A-9BE3-55E155DADC5D}" presName="ParentComposite" presStyleCnt="0"/>
      <dgm:spPr/>
    </dgm:pt>
    <dgm:pt modelId="{4261A4F4-A216-4F71-AD0C-51845777AEAE}" type="pres">
      <dgm:prSet presAssocID="{B7D072F6-4711-402A-9BE3-55E155DADC5D}" presName="Chord" presStyleLbl="bgShp" presStyleIdx="1" presStyleCnt="4"/>
      <dgm:spPr/>
    </dgm:pt>
    <dgm:pt modelId="{ADEE6D27-B38E-41F1-9605-50317BB903C6}" type="pres">
      <dgm:prSet presAssocID="{B7D072F6-4711-402A-9BE3-55E155DADC5D}" presName="Pie" presStyleLbl="alignNode1" presStyleIdx="1" presStyleCnt="4"/>
      <dgm:spPr>
        <a:solidFill>
          <a:schemeClr val="accent6"/>
        </a:solidFill>
      </dgm:spPr>
    </dgm:pt>
    <dgm:pt modelId="{41FED045-06CE-4495-9E4B-8049091C39BB}" type="pres">
      <dgm:prSet presAssocID="{B7D072F6-4711-402A-9BE3-55E155DADC5D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92FBD9-2DFA-4AFC-8CEE-745EDA363744}" type="pres">
      <dgm:prSet presAssocID="{426D1D1F-F7DC-4DD6-8D9E-DC24BA18A882}" presName="negSibTrans" presStyleCnt="0"/>
      <dgm:spPr/>
    </dgm:pt>
    <dgm:pt modelId="{C07E7E68-3A6E-46DD-A4E5-4A03E11A8D21}" type="pres">
      <dgm:prSet presAssocID="{B7D072F6-4711-402A-9BE3-55E155DADC5D}" presName="composite" presStyleCnt="0"/>
      <dgm:spPr/>
    </dgm:pt>
    <dgm:pt modelId="{2C7E82D0-971E-4BFB-9CEE-9CEE97E914A3}" type="pres">
      <dgm:prSet presAssocID="{B7D072F6-4711-402A-9BE3-55E155DADC5D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7756C-2A81-4C65-BD9A-9F3D50A19FDA}" type="pres">
      <dgm:prSet presAssocID="{D3E22CC8-29CB-4CA9-827D-73A0111A0DC7}" presName="sibTrans" presStyleCnt="0"/>
      <dgm:spPr/>
    </dgm:pt>
    <dgm:pt modelId="{AE2595A5-93D1-4098-9463-5514C398178D}" type="pres">
      <dgm:prSet presAssocID="{7FEAB552-D8F8-4B35-A0DC-2498E3614360}" presName="ParentComposite" presStyleCnt="0"/>
      <dgm:spPr/>
    </dgm:pt>
    <dgm:pt modelId="{B58CA060-B826-41CB-B80F-27A4B23A38EC}" type="pres">
      <dgm:prSet presAssocID="{7FEAB552-D8F8-4B35-A0DC-2498E3614360}" presName="Chord" presStyleLbl="bgShp" presStyleIdx="2" presStyleCnt="4"/>
      <dgm:spPr/>
    </dgm:pt>
    <dgm:pt modelId="{9BA24AEC-7237-48E8-B295-98962B676504}" type="pres">
      <dgm:prSet presAssocID="{7FEAB552-D8F8-4B35-A0DC-2498E3614360}" presName="Pie" presStyleLbl="alignNode1" presStyleIdx="2" presStyleCnt="4"/>
      <dgm:spPr>
        <a:solidFill>
          <a:schemeClr val="accent6"/>
        </a:solidFill>
      </dgm:spPr>
    </dgm:pt>
    <dgm:pt modelId="{4C1A2B83-F909-40C2-8F03-48C1487E4E95}" type="pres">
      <dgm:prSet presAssocID="{7FEAB552-D8F8-4B35-A0DC-2498E3614360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022DF5-0942-45BC-B4C6-8DF50949C766}" type="pres">
      <dgm:prSet presAssocID="{1976279E-88DC-4228-A2CD-B2C0D897DE4A}" presName="negSibTrans" presStyleCnt="0"/>
      <dgm:spPr/>
    </dgm:pt>
    <dgm:pt modelId="{45507FF0-FA5A-46CD-A890-750818A344CC}" type="pres">
      <dgm:prSet presAssocID="{7FEAB552-D8F8-4B35-A0DC-2498E3614360}" presName="composite" presStyleCnt="0"/>
      <dgm:spPr/>
    </dgm:pt>
    <dgm:pt modelId="{FBE01115-3013-4E18-BE43-ECB6462A0541}" type="pres">
      <dgm:prSet presAssocID="{7FEAB552-D8F8-4B35-A0DC-2498E3614360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B6818-3A22-45A0-B932-4B7015895FC1}" type="pres">
      <dgm:prSet presAssocID="{0D377587-0919-43CA-8AC2-189D195A16CB}" presName="sibTrans" presStyleCnt="0"/>
      <dgm:spPr/>
    </dgm:pt>
    <dgm:pt modelId="{72140F0A-7488-40B2-8A0B-45820A779764}" type="pres">
      <dgm:prSet presAssocID="{6F12C690-F421-48D6-8BAE-2746757573B1}" presName="ParentComposite" presStyleCnt="0"/>
      <dgm:spPr/>
    </dgm:pt>
    <dgm:pt modelId="{950BF417-4F2E-47FA-88E6-33D3F48C50F9}" type="pres">
      <dgm:prSet presAssocID="{6F12C690-F421-48D6-8BAE-2746757573B1}" presName="Chord" presStyleLbl="bgShp" presStyleIdx="3" presStyleCnt="4"/>
      <dgm:spPr/>
    </dgm:pt>
    <dgm:pt modelId="{471A5E85-2086-4BA8-993A-FFB25A8805C5}" type="pres">
      <dgm:prSet presAssocID="{6F12C690-F421-48D6-8BAE-2746757573B1}" presName="Pie" presStyleLbl="alignNode1" presStyleIdx="3" presStyleCnt="4"/>
      <dgm:spPr>
        <a:solidFill>
          <a:schemeClr val="accent6"/>
        </a:solidFill>
      </dgm:spPr>
    </dgm:pt>
    <dgm:pt modelId="{675A3FC4-78B0-4DD4-80D7-02C954692573}" type="pres">
      <dgm:prSet presAssocID="{6F12C690-F421-48D6-8BAE-2746757573B1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1EDD8-9B47-4558-A5BD-602C6A35FE90}" type="pres">
      <dgm:prSet presAssocID="{7F153163-B90F-4D3F-A16E-94106B9260B2}" presName="negSibTrans" presStyleCnt="0"/>
      <dgm:spPr/>
    </dgm:pt>
    <dgm:pt modelId="{52E53E9D-4E7B-48D4-B60E-69FE58773B17}" type="pres">
      <dgm:prSet presAssocID="{6F12C690-F421-48D6-8BAE-2746757573B1}" presName="composite" presStyleCnt="0"/>
      <dgm:spPr/>
    </dgm:pt>
    <dgm:pt modelId="{6239363F-43EE-4520-A267-FAE80F5AC830}" type="pres">
      <dgm:prSet presAssocID="{6F12C690-F421-48D6-8BAE-2746757573B1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103D7-60CC-4A77-A370-CDBDC7B82A22}" srcId="{6F12C690-F421-48D6-8BAE-2746757573B1}" destId="{0D0BE842-FC43-475E-AE6F-CABE60E2BCCA}" srcOrd="1" destOrd="0" parTransId="{914C2C14-7227-471C-9ED1-3F8253AE363C}" sibTransId="{3853D6C3-3307-4C38-BE96-80A35AD3F57A}"/>
    <dgm:cxn modelId="{61AEACA0-15A4-4E65-A300-739E5ED137F2}" srcId="{AAB228EA-247E-4A93-B786-CA1BC253809C}" destId="{6F12C690-F421-48D6-8BAE-2746757573B1}" srcOrd="3" destOrd="0" parTransId="{3BD4850B-B143-4CD8-9ED9-C95C9A04CD10}" sibTransId="{9D135673-64D4-4383-9ADB-60A43305A6BE}"/>
    <dgm:cxn modelId="{8E034628-7947-448B-9DD3-A0686BA65E81}" type="presOf" srcId="{41750720-2F14-40DA-96A1-2634C38F1234}" destId="{6239363F-43EE-4520-A267-FAE80F5AC830}" srcOrd="0" destOrd="0" presId="urn:microsoft.com/office/officeart/2009/3/layout/PieProcess"/>
    <dgm:cxn modelId="{3437EE0D-29A0-42E1-9D70-462951790E46}" srcId="{7FEAB552-D8F8-4B35-A0DC-2498E3614360}" destId="{56EEB4C6-E590-4CD4-8A7F-2456B4CB17A6}" srcOrd="0" destOrd="0" parTransId="{CCBF1992-7665-4625-9815-1EC707D7508F}" sibTransId="{1976279E-88DC-4228-A2CD-B2C0D897DE4A}"/>
    <dgm:cxn modelId="{CEEF5987-1C99-448C-B0F7-403BD8901B1F}" type="presOf" srcId="{30C110D5-27A8-4EFD-960E-03F837F1E170}" destId="{4FE6CF41-CA42-49EB-9CF9-644613901A0D}" srcOrd="0" destOrd="0" presId="urn:microsoft.com/office/officeart/2009/3/layout/PieProcess"/>
    <dgm:cxn modelId="{84810C2E-3932-494A-8A1A-4FB48118115C}" type="presOf" srcId="{AAB228EA-247E-4A93-B786-CA1BC253809C}" destId="{4FFFCE16-91CB-42A3-83A8-687DB7FC6E6D}" srcOrd="0" destOrd="0" presId="urn:microsoft.com/office/officeart/2009/3/layout/PieProcess"/>
    <dgm:cxn modelId="{8386AB44-4ED0-46C0-BF21-F4707A3BA00F}" srcId="{6F12C690-F421-48D6-8BAE-2746757573B1}" destId="{41750720-2F14-40DA-96A1-2634C38F1234}" srcOrd="0" destOrd="0" parTransId="{32C0037C-5E07-4BA3-83D8-3156614D2CED}" sibTransId="{7F153163-B90F-4D3F-A16E-94106B9260B2}"/>
    <dgm:cxn modelId="{05A132D9-A05B-440E-AAD9-7961A20D636A}" srcId="{AAB228EA-247E-4A93-B786-CA1BC253809C}" destId="{B7D072F6-4711-402A-9BE3-55E155DADC5D}" srcOrd="1" destOrd="0" parTransId="{2731D83E-16C2-427B-9201-4341B9FEA157}" sibTransId="{D3E22CC8-29CB-4CA9-827D-73A0111A0DC7}"/>
    <dgm:cxn modelId="{7E60C1AA-10F2-4C7B-8D42-664959486D28}" srcId="{AAB228EA-247E-4A93-B786-CA1BC253809C}" destId="{7FEAB552-D8F8-4B35-A0DC-2498E3614360}" srcOrd="2" destOrd="0" parTransId="{2EEA9D18-F365-476A-807C-9DB8D1C824E3}" sibTransId="{0D377587-0919-43CA-8AC2-189D195A16CB}"/>
    <dgm:cxn modelId="{61EC0E31-6AF9-4683-A6DF-BD12AE0604F0}" type="presOf" srcId="{0D0BE842-FC43-475E-AE6F-CABE60E2BCCA}" destId="{6239363F-43EE-4520-A267-FAE80F5AC830}" srcOrd="0" destOrd="1" presId="urn:microsoft.com/office/officeart/2009/3/layout/PieProcess"/>
    <dgm:cxn modelId="{8F8363E1-FA6E-4794-AD01-C3997D455201}" type="presOf" srcId="{B7D072F6-4711-402A-9BE3-55E155DADC5D}" destId="{41FED045-06CE-4495-9E4B-8049091C39BB}" srcOrd="0" destOrd="0" presId="urn:microsoft.com/office/officeart/2009/3/layout/PieProcess"/>
    <dgm:cxn modelId="{D1F1228C-2066-4C9E-A0DA-AFC096C8E606}" type="presOf" srcId="{E734820A-8BD5-41B7-8478-18C5405D522E}" destId="{2C7E82D0-971E-4BFB-9CEE-9CEE97E914A3}" srcOrd="0" destOrd="0" presId="urn:microsoft.com/office/officeart/2009/3/layout/PieProcess"/>
    <dgm:cxn modelId="{FFF92D68-5DA5-47B8-9029-3C8003FEC342}" srcId="{1B047D64-CBD5-498C-B2AC-126A19673660}" destId="{30C110D5-27A8-4EFD-960E-03F837F1E170}" srcOrd="0" destOrd="0" parTransId="{0B40325E-2797-42D0-8A22-914A31E5CF1B}" sibTransId="{363D411D-D840-47CA-AFDA-F630CC65EC63}"/>
    <dgm:cxn modelId="{546DCEB7-7929-400D-B136-176346F0CB0A}" type="presOf" srcId="{1B047D64-CBD5-498C-B2AC-126A19673660}" destId="{4A397636-29F8-4D1B-BD01-BFEF394FCEE0}" srcOrd="0" destOrd="0" presId="urn:microsoft.com/office/officeart/2009/3/layout/PieProcess"/>
    <dgm:cxn modelId="{B4789482-8C93-402C-8145-51289D242BD4}" srcId="{B7D072F6-4711-402A-9BE3-55E155DADC5D}" destId="{E734820A-8BD5-41B7-8478-18C5405D522E}" srcOrd="0" destOrd="0" parTransId="{6B0140A1-89BA-4F84-834C-1F4130212382}" sibTransId="{426D1D1F-F7DC-4DD6-8D9E-DC24BA18A882}"/>
    <dgm:cxn modelId="{810AFE4E-A622-4096-A97C-8FB9F79112E3}" type="presOf" srcId="{7FEAB552-D8F8-4B35-A0DC-2498E3614360}" destId="{4C1A2B83-F909-40C2-8F03-48C1487E4E95}" srcOrd="0" destOrd="0" presId="urn:microsoft.com/office/officeart/2009/3/layout/PieProcess"/>
    <dgm:cxn modelId="{B371218A-943A-4BF7-9B1E-F3D1FF67C3E8}" type="presOf" srcId="{6F12C690-F421-48D6-8BAE-2746757573B1}" destId="{675A3FC4-78B0-4DD4-80D7-02C954692573}" srcOrd="0" destOrd="0" presId="urn:microsoft.com/office/officeart/2009/3/layout/PieProcess"/>
    <dgm:cxn modelId="{4AC01B49-3F37-4CE2-9AA1-DC54A050246D}" srcId="{AAB228EA-247E-4A93-B786-CA1BC253809C}" destId="{1B047D64-CBD5-498C-B2AC-126A19673660}" srcOrd="0" destOrd="0" parTransId="{1F0752A2-4D55-416C-8821-67B88E7785F9}" sibTransId="{FFF68D08-5875-40B0-8685-A1F05ADE443F}"/>
    <dgm:cxn modelId="{A2F36EC3-AD5C-41B0-8B42-21D26C10A844}" type="presOf" srcId="{56EEB4C6-E590-4CD4-8A7F-2456B4CB17A6}" destId="{FBE01115-3013-4E18-BE43-ECB6462A0541}" srcOrd="0" destOrd="0" presId="urn:microsoft.com/office/officeart/2009/3/layout/PieProcess"/>
    <dgm:cxn modelId="{25BDF949-1F4B-415E-A3E2-D695385627AD}" type="presParOf" srcId="{4FFFCE16-91CB-42A3-83A8-687DB7FC6E6D}" destId="{F359DCDD-7269-4A4D-AA19-59AB35CC584B}" srcOrd="0" destOrd="0" presId="urn:microsoft.com/office/officeart/2009/3/layout/PieProcess"/>
    <dgm:cxn modelId="{7BF57AB0-6773-4746-8457-4B4AA7CD065B}" type="presParOf" srcId="{F359DCDD-7269-4A4D-AA19-59AB35CC584B}" destId="{5D102135-015F-4D64-98FB-8B8CE2E50CB8}" srcOrd="0" destOrd="0" presId="urn:microsoft.com/office/officeart/2009/3/layout/PieProcess"/>
    <dgm:cxn modelId="{C8831595-86D2-45BB-9D9A-FCDFFFD910FB}" type="presParOf" srcId="{F359DCDD-7269-4A4D-AA19-59AB35CC584B}" destId="{E4816A4E-76CB-4830-8DDB-33BA7B8C042C}" srcOrd="1" destOrd="0" presId="urn:microsoft.com/office/officeart/2009/3/layout/PieProcess"/>
    <dgm:cxn modelId="{77F6CAE8-EC5C-4FEF-9F49-5144F6689DCB}" type="presParOf" srcId="{F359DCDD-7269-4A4D-AA19-59AB35CC584B}" destId="{4A397636-29F8-4D1B-BD01-BFEF394FCEE0}" srcOrd="2" destOrd="0" presId="urn:microsoft.com/office/officeart/2009/3/layout/PieProcess"/>
    <dgm:cxn modelId="{D4AE5C25-3702-4464-95FA-D740CAEE4E7A}" type="presParOf" srcId="{4FFFCE16-91CB-42A3-83A8-687DB7FC6E6D}" destId="{B07F4DD0-D2EF-4AAC-955F-68F47041235E}" srcOrd="1" destOrd="0" presId="urn:microsoft.com/office/officeart/2009/3/layout/PieProcess"/>
    <dgm:cxn modelId="{5145CE67-65F5-42B2-9CC1-4F0D8E57AA5E}" type="presParOf" srcId="{4FFFCE16-91CB-42A3-83A8-687DB7FC6E6D}" destId="{C0BBFC76-5013-440A-BC5B-E28ED9127B32}" srcOrd="2" destOrd="0" presId="urn:microsoft.com/office/officeart/2009/3/layout/PieProcess"/>
    <dgm:cxn modelId="{8E37075A-2723-42D5-83FE-D0BB695C6F5C}" type="presParOf" srcId="{C0BBFC76-5013-440A-BC5B-E28ED9127B32}" destId="{4FE6CF41-CA42-49EB-9CF9-644613901A0D}" srcOrd="0" destOrd="0" presId="urn:microsoft.com/office/officeart/2009/3/layout/PieProcess"/>
    <dgm:cxn modelId="{BF8D049F-5494-48EC-A481-9CC065BE07BE}" type="presParOf" srcId="{4FFFCE16-91CB-42A3-83A8-687DB7FC6E6D}" destId="{1A970755-1F07-474A-94F3-D91A090A519E}" srcOrd="3" destOrd="0" presId="urn:microsoft.com/office/officeart/2009/3/layout/PieProcess"/>
    <dgm:cxn modelId="{8D5F89E9-1833-46BA-96D0-E7BDA5974E22}" type="presParOf" srcId="{4FFFCE16-91CB-42A3-83A8-687DB7FC6E6D}" destId="{25DD6482-3749-4379-AD38-42A8951665CD}" srcOrd="4" destOrd="0" presId="urn:microsoft.com/office/officeart/2009/3/layout/PieProcess"/>
    <dgm:cxn modelId="{EE0329C3-2253-42F2-80EF-EAFE0A95FF74}" type="presParOf" srcId="{25DD6482-3749-4379-AD38-42A8951665CD}" destId="{4261A4F4-A216-4F71-AD0C-51845777AEAE}" srcOrd="0" destOrd="0" presId="urn:microsoft.com/office/officeart/2009/3/layout/PieProcess"/>
    <dgm:cxn modelId="{8526F469-F801-4525-84BE-76BE4800490B}" type="presParOf" srcId="{25DD6482-3749-4379-AD38-42A8951665CD}" destId="{ADEE6D27-B38E-41F1-9605-50317BB903C6}" srcOrd="1" destOrd="0" presId="urn:microsoft.com/office/officeart/2009/3/layout/PieProcess"/>
    <dgm:cxn modelId="{7483D3A5-B47D-42D9-B1CA-11EA3CCF1AA8}" type="presParOf" srcId="{25DD6482-3749-4379-AD38-42A8951665CD}" destId="{41FED045-06CE-4495-9E4B-8049091C39BB}" srcOrd="2" destOrd="0" presId="urn:microsoft.com/office/officeart/2009/3/layout/PieProcess"/>
    <dgm:cxn modelId="{3E268FCC-D4E2-4FB6-928A-24D415B0369F}" type="presParOf" srcId="{4FFFCE16-91CB-42A3-83A8-687DB7FC6E6D}" destId="{B592FBD9-2DFA-4AFC-8CEE-745EDA363744}" srcOrd="5" destOrd="0" presId="urn:microsoft.com/office/officeart/2009/3/layout/PieProcess"/>
    <dgm:cxn modelId="{0AFC8154-D07C-47D0-A274-D337020F1935}" type="presParOf" srcId="{4FFFCE16-91CB-42A3-83A8-687DB7FC6E6D}" destId="{C07E7E68-3A6E-46DD-A4E5-4A03E11A8D21}" srcOrd="6" destOrd="0" presId="urn:microsoft.com/office/officeart/2009/3/layout/PieProcess"/>
    <dgm:cxn modelId="{1A60F036-4656-4BEA-A578-C6CBBEE446D4}" type="presParOf" srcId="{C07E7E68-3A6E-46DD-A4E5-4A03E11A8D21}" destId="{2C7E82D0-971E-4BFB-9CEE-9CEE97E914A3}" srcOrd="0" destOrd="0" presId="urn:microsoft.com/office/officeart/2009/3/layout/PieProcess"/>
    <dgm:cxn modelId="{93753D9C-9DDC-4570-92A6-066BF98B2372}" type="presParOf" srcId="{4FFFCE16-91CB-42A3-83A8-687DB7FC6E6D}" destId="{2D07756C-2A81-4C65-BD9A-9F3D50A19FDA}" srcOrd="7" destOrd="0" presId="urn:microsoft.com/office/officeart/2009/3/layout/PieProcess"/>
    <dgm:cxn modelId="{340996F1-F82E-4834-AC1B-16F466E949D3}" type="presParOf" srcId="{4FFFCE16-91CB-42A3-83A8-687DB7FC6E6D}" destId="{AE2595A5-93D1-4098-9463-5514C398178D}" srcOrd="8" destOrd="0" presId="urn:microsoft.com/office/officeart/2009/3/layout/PieProcess"/>
    <dgm:cxn modelId="{B52D307D-3E99-4428-861F-28538BF23A21}" type="presParOf" srcId="{AE2595A5-93D1-4098-9463-5514C398178D}" destId="{B58CA060-B826-41CB-B80F-27A4B23A38EC}" srcOrd="0" destOrd="0" presId="urn:microsoft.com/office/officeart/2009/3/layout/PieProcess"/>
    <dgm:cxn modelId="{94E251C1-12C1-4818-804F-0BF109DFAD2B}" type="presParOf" srcId="{AE2595A5-93D1-4098-9463-5514C398178D}" destId="{9BA24AEC-7237-48E8-B295-98962B676504}" srcOrd="1" destOrd="0" presId="urn:microsoft.com/office/officeart/2009/3/layout/PieProcess"/>
    <dgm:cxn modelId="{66DC1D98-EFE3-45B2-A831-A7A87F6A0622}" type="presParOf" srcId="{AE2595A5-93D1-4098-9463-5514C398178D}" destId="{4C1A2B83-F909-40C2-8F03-48C1487E4E95}" srcOrd="2" destOrd="0" presId="urn:microsoft.com/office/officeart/2009/3/layout/PieProcess"/>
    <dgm:cxn modelId="{FEF74B3D-054C-40FA-97D1-F4F338BC4CC8}" type="presParOf" srcId="{4FFFCE16-91CB-42A3-83A8-687DB7FC6E6D}" destId="{6B022DF5-0942-45BC-B4C6-8DF50949C766}" srcOrd="9" destOrd="0" presId="urn:microsoft.com/office/officeart/2009/3/layout/PieProcess"/>
    <dgm:cxn modelId="{87139002-0F18-43CB-B089-E16CEA68390E}" type="presParOf" srcId="{4FFFCE16-91CB-42A3-83A8-687DB7FC6E6D}" destId="{45507FF0-FA5A-46CD-A890-750818A344CC}" srcOrd="10" destOrd="0" presId="urn:microsoft.com/office/officeart/2009/3/layout/PieProcess"/>
    <dgm:cxn modelId="{C52AAC94-9723-4833-8A4B-7ABD4C0042D5}" type="presParOf" srcId="{45507FF0-FA5A-46CD-A890-750818A344CC}" destId="{FBE01115-3013-4E18-BE43-ECB6462A0541}" srcOrd="0" destOrd="0" presId="urn:microsoft.com/office/officeart/2009/3/layout/PieProcess"/>
    <dgm:cxn modelId="{EEBD6A15-62E4-46DB-9F2A-BF7BE7DD7931}" type="presParOf" srcId="{4FFFCE16-91CB-42A3-83A8-687DB7FC6E6D}" destId="{0DAB6818-3A22-45A0-B932-4B7015895FC1}" srcOrd="11" destOrd="0" presId="urn:microsoft.com/office/officeart/2009/3/layout/PieProcess"/>
    <dgm:cxn modelId="{52C6358D-28BF-4BA2-8DA8-523CC15D4CCC}" type="presParOf" srcId="{4FFFCE16-91CB-42A3-83A8-687DB7FC6E6D}" destId="{72140F0A-7488-40B2-8A0B-45820A779764}" srcOrd="12" destOrd="0" presId="urn:microsoft.com/office/officeart/2009/3/layout/PieProcess"/>
    <dgm:cxn modelId="{D354C67A-EAA1-41F4-9E10-4E1F25B1B928}" type="presParOf" srcId="{72140F0A-7488-40B2-8A0B-45820A779764}" destId="{950BF417-4F2E-47FA-88E6-33D3F48C50F9}" srcOrd="0" destOrd="0" presId="urn:microsoft.com/office/officeart/2009/3/layout/PieProcess"/>
    <dgm:cxn modelId="{54CFA005-6E41-493B-8A07-158B7F66DCC0}" type="presParOf" srcId="{72140F0A-7488-40B2-8A0B-45820A779764}" destId="{471A5E85-2086-4BA8-993A-FFB25A8805C5}" srcOrd="1" destOrd="0" presId="urn:microsoft.com/office/officeart/2009/3/layout/PieProcess"/>
    <dgm:cxn modelId="{E23F2DBF-BE1D-4BF3-93C6-56435ADAF758}" type="presParOf" srcId="{72140F0A-7488-40B2-8A0B-45820A779764}" destId="{675A3FC4-78B0-4DD4-80D7-02C954692573}" srcOrd="2" destOrd="0" presId="urn:microsoft.com/office/officeart/2009/3/layout/PieProcess"/>
    <dgm:cxn modelId="{71CC37AB-F4C0-44F4-BF13-CD3C8C1785E4}" type="presParOf" srcId="{4FFFCE16-91CB-42A3-83A8-687DB7FC6E6D}" destId="{1111EDD8-9B47-4558-A5BD-602C6A35FE90}" srcOrd="13" destOrd="0" presId="urn:microsoft.com/office/officeart/2009/3/layout/PieProcess"/>
    <dgm:cxn modelId="{0DFD9319-12A4-4962-8D15-0153F8E78DBC}" type="presParOf" srcId="{4FFFCE16-91CB-42A3-83A8-687DB7FC6E6D}" destId="{52E53E9D-4E7B-48D4-B60E-69FE58773B17}" srcOrd="14" destOrd="0" presId="urn:microsoft.com/office/officeart/2009/3/layout/PieProcess"/>
    <dgm:cxn modelId="{9A8006C1-B257-4BB8-AB12-6526DBE29E48}" type="presParOf" srcId="{52E53E9D-4E7B-48D4-B60E-69FE58773B17}" destId="{6239363F-43EE-4520-A267-FAE80F5AC83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396EA8-5E6F-45F2-9252-3C042DDEF402}" type="doc">
      <dgm:prSet loTypeId="urn:microsoft.com/office/officeart/2005/8/layout/radial6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0724E2D-AD74-429E-9B53-D20F3019E336}">
      <dgm:prSet phldrT="[Texto]"/>
      <dgm:spPr>
        <a:solidFill>
          <a:schemeClr val="tx2"/>
        </a:solidFill>
      </dgm:spPr>
      <dgm:t>
        <a:bodyPr/>
        <a:lstStyle/>
        <a:p>
          <a:pPr algn="ctr"/>
          <a:r>
            <a:rPr lang="es-ES" dirty="0"/>
            <a:t>PACT</a:t>
          </a:r>
        </a:p>
      </dgm:t>
    </dgm:pt>
    <dgm:pt modelId="{DBD2D1B2-834B-4A6F-BD12-2C1CCAE02215}" type="parTrans" cxnId="{7257EF9D-82DE-4A35-B336-A68A01D4E24F}">
      <dgm:prSet/>
      <dgm:spPr/>
      <dgm:t>
        <a:bodyPr/>
        <a:lstStyle/>
        <a:p>
          <a:pPr algn="ctr"/>
          <a:endParaRPr lang="es-ES"/>
        </a:p>
      </dgm:t>
    </dgm:pt>
    <dgm:pt modelId="{F6768449-E377-47CD-908F-1FCBA8FBED9F}" type="sibTrans" cxnId="{7257EF9D-82DE-4A35-B336-A68A01D4E24F}">
      <dgm:prSet/>
      <dgm:spPr/>
      <dgm:t>
        <a:bodyPr/>
        <a:lstStyle/>
        <a:p>
          <a:pPr algn="ctr"/>
          <a:endParaRPr lang="es-ES"/>
        </a:p>
      </dgm:t>
    </dgm:pt>
    <dgm:pt modelId="{ACDE505E-10D3-467B-B765-B282E97FA19E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ES" sz="1600" b="1" dirty="0" smtClean="0">
              <a:solidFill>
                <a:schemeClr val="bg1"/>
              </a:solidFill>
            </a:rPr>
            <a:t>NETWORK PARTNERSHIP </a:t>
          </a:r>
          <a:endParaRPr lang="es-ES" sz="1600" b="1" dirty="0">
            <a:solidFill>
              <a:schemeClr val="bg1"/>
            </a:solidFill>
          </a:endParaRPr>
        </a:p>
      </dgm:t>
    </dgm:pt>
    <dgm:pt modelId="{A45F1807-38F8-4B84-8B56-85D7E3A6E1A4}" type="parTrans" cxnId="{C57D9897-450F-4A7D-8D6D-D6845C634441}">
      <dgm:prSet/>
      <dgm:spPr/>
      <dgm:t>
        <a:bodyPr/>
        <a:lstStyle/>
        <a:p>
          <a:pPr algn="ctr"/>
          <a:endParaRPr lang="es-ES"/>
        </a:p>
      </dgm:t>
    </dgm:pt>
    <dgm:pt modelId="{05FC64E4-475C-4F0A-99DC-470EB2A9D36C}" type="sibTrans" cxnId="{C57D9897-450F-4A7D-8D6D-D6845C63444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/>
        </a:p>
      </dgm:t>
    </dgm:pt>
    <dgm:pt modelId="{CCBF808B-DAE5-40C1-952B-2A5D133C956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1400" b="1" dirty="0" smtClean="0"/>
            <a:t>POPULA-TIONAL APPROACH</a:t>
          </a:r>
        </a:p>
        <a:p>
          <a:pPr algn="ctr"/>
          <a:r>
            <a:rPr lang="es-ES" sz="1400" b="1" dirty="0" smtClean="0"/>
            <a:t>(SEGMENTATION)</a:t>
          </a:r>
          <a:endParaRPr lang="es-ES" sz="1400" b="1" dirty="0"/>
        </a:p>
      </dgm:t>
    </dgm:pt>
    <dgm:pt modelId="{37BBE355-6A75-40AC-99FD-A2C1C6E19CAD}" type="parTrans" cxnId="{353D5D2F-D9AF-44C6-911F-148820242295}">
      <dgm:prSet/>
      <dgm:spPr/>
      <dgm:t>
        <a:bodyPr/>
        <a:lstStyle/>
        <a:p>
          <a:pPr algn="ctr"/>
          <a:endParaRPr lang="es-ES"/>
        </a:p>
      </dgm:t>
    </dgm:pt>
    <dgm:pt modelId="{0FB4DF79-6F05-4667-B3C3-D6D191E4CE92}" type="sibTrans" cxnId="{353D5D2F-D9AF-44C6-911F-14882024229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/>
        </a:p>
      </dgm:t>
    </dgm:pt>
    <dgm:pt modelId="{AE62D8FE-ABC4-438D-AAFC-C60383C6FB1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1300" b="1" dirty="0" smtClean="0"/>
            <a:t>ADVANCED MODEL OF CASE MANAGE-MENT</a:t>
          </a:r>
          <a:endParaRPr lang="es-ES" sz="1300" b="1" dirty="0"/>
        </a:p>
      </dgm:t>
    </dgm:pt>
    <dgm:pt modelId="{447F909A-7DB4-4639-920D-7D5B793CD14C}" type="parTrans" cxnId="{021254F0-6C14-4F41-87BE-306283CE69B0}">
      <dgm:prSet/>
      <dgm:spPr/>
      <dgm:t>
        <a:bodyPr/>
        <a:lstStyle/>
        <a:p>
          <a:pPr algn="ctr"/>
          <a:endParaRPr lang="es-ES"/>
        </a:p>
      </dgm:t>
    </dgm:pt>
    <dgm:pt modelId="{720A3AC1-ACA6-4EFA-ACFA-E00664ACC6DB}" type="sibTrans" cxnId="{021254F0-6C14-4F41-87BE-306283CE69B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/>
        </a:p>
      </dgm:t>
    </dgm:pt>
    <dgm:pt modelId="{946073E2-4992-4686-890D-C19178115AF9}" type="pres">
      <dgm:prSet presAssocID="{2C396EA8-5E6F-45F2-9252-3C042DDEF4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0FB07E-60C7-43EB-BAF0-EF23596F9B93}" type="pres">
      <dgm:prSet presAssocID="{F0724E2D-AD74-429E-9B53-D20F3019E336}" presName="centerShape" presStyleLbl="node0" presStyleIdx="0" presStyleCnt="1"/>
      <dgm:spPr/>
      <dgm:t>
        <a:bodyPr/>
        <a:lstStyle/>
        <a:p>
          <a:endParaRPr lang="es-ES"/>
        </a:p>
      </dgm:t>
    </dgm:pt>
    <dgm:pt modelId="{69C36991-11A9-4B6F-A8FE-4A0204D0759A}" type="pres">
      <dgm:prSet presAssocID="{ACDE505E-10D3-467B-B765-B282E97FA19E}" presName="node" presStyleLbl="node1" presStyleIdx="0" presStyleCnt="3" custScaleX="141879" custScaleY="134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2DC4F-AFEC-4F7E-8216-DC518F3DD697}" type="pres">
      <dgm:prSet presAssocID="{ACDE505E-10D3-467B-B765-B282E97FA19E}" presName="dummy" presStyleCnt="0"/>
      <dgm:spPr/>
      <dgm:t>
        <a:bodyPr/>
        <a:lstStyle/>
        <a:p>
          <a:endParaRPr lang="es-ES"/>
        </a:p>
      </dgm:t>
    </dgm:pt>
    <dgm:pt modelId="{8572CA68-E7FE-46F3-8E83-7D9A312BB734}" type="pres">
      <dgm:prSet presAssocID="{05FC64E4-475C-4F0A-99DC-470EB2A9D36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5C4FDD01-D0FA-46C4-9052-7B352E5D1AC6}" type="pres">
      <dgm:prSet presAssocID="{CCBF808B-DAE5-40C1-952B-2A5D133C956C}" presName="node" presStyleLbl="node1" presStyleIdx="1" presStyleCnt="3" custScaleX="107685" custScaleY="1083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EA340-950B-4429-9F8D-741B8A3D4F22}" type="pres">
      <dgm:prSet presAssocID="{CCBF808B-DAE5-40C1-952B-2A5D133C956C}" presName="dummy" presStyleCnt="0"/>
      <dgm:spPr/>
      <dgm:t>
        <a:bodyPr/>
        <a:lstStyle/>
        <a:p>
          <a:endParaRPr lang="es-ES"/>
        </a:p>
      </dgm:t>
    </dgm:pt>
    <dgm:pt modelId="{4B0A51C5-F93C-449C-9712-046AC7A102C3}" type="pres">
      <dgm:prSet presAssocID="{0FB4DF79-6F05-4667-B3C3-D6D191E4CE9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35311E25-5FD3-42B4-8F9D-0A731E271D40}" type="pres">
      <dgm:prSet presAssocID="{AE62D8FE-ABC4-438D-AAFC-C60383C6FB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1B9D05-37A1-409F-8791-8F9D56BDB123}" type="pres">
      <dgm:prSet presAssocID="{AE62D8FE-ABC4-438D-AAFC-C60383C6FB1C}" presName="dummy" presStyleCnt="0"/>
      <dgm:spPr/>
      <dgm:t>
        <a:bodyPr/>
        <a:lstStyle/>
        <a:p>
          <a:endParaRPr lang="es-ES"/>
        </a:p>
      </dgm:t>
    </dgm:pt>
    <dgm:pt modelId="{D3F7F296-6AC8-454D-B8F5-8F5FC9792F4A}" type="pres">
      <dgm:prSet presAssocID="{720A3AC1-ACA6-4EFA-ACFA-E00664ACC6DB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A0784B3-E027-45EE-A1E3-FC5F8BE9083B}" type="presOf" srcId="{CCBF808B-DAE5-40C1-952B-2A5D133C956C}" destId="{5C4FDD01-D0FA-46C4-9052-7B352E5D1AC6}" srcOrd="0" destOrd="0" presId="urn:microsoft.com/office/officeart/2005/8/layout/radial6"/>
    <dgm:cxn modelId="{BB990276-FBE6-492F-82F6-CF96027D7622}" type="presOf" srcId="{ACDE505E-10D3-467B-B765-B282E97FA19E}" destId="{69C36991-11A9-4B6F-A8FE-4A0204D0759A}" srcOrd="0" destOrd="0" presId="urn:microsoft.com/office/officeart/2005/8/layout/radial6"/>
    <dgm:cxn modelId="{C1EB4496-AB89-4E36-819F-840E88BDCFAD}" type="presOf" srcId="{720A3AC1-ACA6-4EFA-ACFA-E00664ACC6DB}" destId="{D3F7F296-6AC8-454D-B8F5-8F5FC9792F4A}" srcOrd="0" destOrd="0" presId="urn:microsoft.com/office/officeart/2005/8/layout/radial6"/>
    <dgm:cxn modelId="{ED0FB798-C9DD-4AB3-BC14-D2B92AC5A6C2}" type="presOf" srcId="{F0724E2D-AD74-429E-9B53-D20F3019E336}" destId="{230FB07E-60C7-43EB-BAF0-EF23596F9B93}" srcOrd="0" destOrd="0" presId="urn:microsoft.com/office/officeart/2005/8/layout/radial6"/>
    <dgm:cxn modelId="{C57D9897-450F-4A7D-8D6D-D6845C634441}" srcId="{F0724E2D-AD74-429E-9B53-D20F3019E336}" destId="{ACDE505E-10D3-467B-B765-B282E97FA19E}" srcOrd="0" destOrd="0" parTransId="{A45F1807-38F8-4B84-8B56-85D7E3A6E1A4}" sibTransId="{05FC64E4-475C-4F0A-99DC-470EB2A9D36C}"/>
    <dgm:cxn modelId="{7257EF9D-82DE-4A35-B336-A68A01D4E24F}" srcId="{2C396EA8-5E6F-45F2-9252-3C042DDEF402}" destId="{F0724E2D-AD74-429E-9B53-D20F3019E336}" srcOrd="0" destOrd="0" parTransId="{DBD2D1B2-834B-4A6F-BD12-2C1CCAE02215}" sibTransId="{F6768449-E377-47CD-908F-1FCBA8FBED9F}"/>
    <dgm:cxn modelId="{884EF9DB-CF53-4501-B22D-E7DB3FD7A106}" type="presOf" srcId="{AE62D8FE-ABC4-438D-AAFC-C60383C6FB1C}" destId="{35311E25-5FD3-42B4-8F9D-0A731E271D40}" srcOrd="0" destOrd="0" presId="urn:microsoft.com/office/officeart/2005/8/layout/radial6"/>
    <dgm:cxn modelId="{9EA42E23-06C5-46D2-AE2B-44EF3499B13F}" type="presOf" srcId="{0FB4DF79-6F05-4667-B3C3-D6D191E4CE92}" destId="{4B0A51C5-F93C-449C-9712-046AC7A102C3}" srcOrd="0" destOrd="0" presId="urn:microsoft.com/office/officeart/2005/8/layout/radial6"/>
    <dgm:cxn modelId="{353D5D2F-D9AF-44C6-911F-148820242295}" srcId="{F0724E2D-AD74-429E-9B53-D20F3019E336}" destId="{CCBF808B-DAE5-40C1-952B-2A5D133C956C}" srcOrd="1" destOrd="0" parTransId="{37BBE355-6A75-40AC-99FD-A2C1C6E19CAD}" sibTransId="{0FB4DF79-6F05-4667-B3C3-D6D191E4CE92}"/>
    <dgm:cxn modelId="{34EA2A16-5874-4543-90DD-AC90E5EC4012}" type="presOf" srcId="{2C396EA8-5E6F-45F2-9252-3C042DDEF402}" destId="{946073E2-4992-4686-890D-C19178115AF9}" srcOrd="0" destOrd="0" presId="urn:microsoft.com/office/officeart/2005/8/layout/radial6"/>
    <dgm:cxn modelId="{7C0AE7C7-4355-4B98-BEC0-7CF42341ABC9}" type="presOf" srcId="{05FC64E4-475C-4F0A-99DC-470EB2A9D36C}" destId="{8572CA68-E7FE-46F3-8E83-7D9A312BB734}" srcOrd="0" destOrd="0" presId="urn:microsoft.com/office/officeart/2005/8/layout/radial6"/>
    <dgm:cxn modelId="{021254F0-6C14-4F41-87BE-306283CE69B0}" srcId="{F0724E2D-AD74-429E-9B53-D20F3019E336}" destId="{AE62D8FE-ABC4-438D-AAFC-C60383C6FB1C}" srcOrd="2" destOrd="0" parTransId="{447F909A-7DB4-4639-920D-7D5B793CD14C}" sibTransId="{720A3AC1-ACA6-4EFA-ACFA-E00664ACC6DB}"/>
    <dgm:cxn modelId="{A2741427-D63C-4987-8933-C8C4AB2D7901}" type="presParOf" srcId="{946073E2-4992-4686-890D-C19178115AF9}" destId="{230FB07E-60C7-43EB-BAF0-EF23596F9B93}" srcOrd="0" destOrd="0" presId="urn:microsoft.com/office/officeart/2005/8/layout/radial6"/>
    <dgm:cxn modelId="{59A80D91-12DE-4AF1-B4AD-334B8C2B3A23}" type="presParOf" srcId="{946073E2-4992-4686-890D-C19178115AF9}" destId="{69C36991-11A9-4B6F-A8FE-4A0204D0759A}" srcOrd="1" destOrd="0" presId="urn:microsoft.com/office/officeart/2005/8/layout/radial6"/>
    <dgm:cxn modelId="{7B8FB07E-6247-4010-849D-AE6D670C7DB8}" type="presParOf" srcId="{946073E2-4992-4686-890D-C19178115AF9}" destId="{3AE2DC4F-AFEC-4F7E-8216-DC518F3DD697}" srcOrd="2" destOrd="0" presId="urn:microsoft.com/office/officeart/2005/8/layout/radial6"/>
    <dgm:cxn modelId="{AD040262-562A-4E26-8389-BD5281A6CC4D}" type="presParOf" srcId="{946073E2-4992-4686-890D-C19178115AF9}" destId="{8572CA68-E7FE-46F3-8E83-7D9A312BB734}" srcOrd="3" destOrd="0" presId="urn:microsoft.com/office/officeart/2005/8/layout/radial6"/>
    <dgm:cxn modelId="{FF71073B-D296-4B05-8F51-23E3B73648BA}" type="presParOf" srcId="{946073E2-4992-4686-890D-C19178115AF9}" destId="{5C4FDD01-D0FA-46C4-9052-7B352E5D1AC6}" srcOrd="4" destOrd="0" presId="urn:microsoft.com/office/officeart/2005/8/layout/radial6"/>
    <dgm:cxn modelId="{53D9FC04-006D-450C-972F-870133737332}" type="presParOf" srcId="{946073E2-4992-4686-890D-C19178115AF9}" destId="{879EA340-950B-4429-9F8D-741B8A3D4F22}" srcOrd="5" destOrd="0" presId="urn:microsoft.com/office/officeart/2005/8/layout/radial6"/>
    <dgm:cxn modelId="{82F5A869-3982-49DC-A44B-73B9D0E5C9A3}" type="presParOf" srcId="{946073E2-4992-4686-890D-C19178115AF9}" destId="{4B0A51C5-F93C-449C-9712-046AC7A102C3}" srcOrd="6" destOrd="0" presId="urn:microsoft.com/office/officeart/2005/8/layout/radial6"/>
    <dgm:cxn modelId="{F68D4327-AD2B-4D43-AD85-0C152D1EB196}" type="presParOf" srcId="{946073E2-4992-4686-890D-C19178115AF9}" destId="{35311E25-5FD3-42B4-8F9D-0A731E271D40}" srcOrd="7" destOrd="0" presId="urn:microsoft.com/office/officeart/2005/8/layout/radial6"/>
    <dgm:cxn modelId="{558A1A20-E599-46B8-81DC-9BA8E65D1638}" type="presParOf" srcId="{946073E2-4992-4686-890D-C19178115AF9}" destId="{9A1B9D05-37A1-409F-8791-8F9D56BDB123}" srcOrd="8" destOrd="0" presId="urn:microsoft.com/office/officeart/2005/8/layout/radial6"/>
    <dgm:cxn modelId="{1DEF925D-1BBC-41A5-BE86-567B74B8B845}" type="presParOf" srcId="{946073E2-4992-4686-890D-C19178115AF9}" destId="{D3F7F296-6AC8-454D-B8F5-8F5FC9792F4A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9B762D-FE47-4B98-BB56-56595F5D24C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62EB475-84B8-4376-B728-C3DAEF2BE00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endParaRPr lang="es-ES_tradnl" sz="1600" b="1" dirty="0">
            <a:solidFill>
              <a:schemeClr val="accent1">
                <a:lumMod val="50000"/>
              </a:schemeClr>
            </a:solidFill>
          </a:endParaRPr>
        </a:p>
        <a:p>
          <a:pPr algn="ctr">
            <a:spcAft>
              <a:spcPts val="0"/>
            </a:spcAft>
          </a:pPr>
          <a:r>
            <a:rPr lang="es-ES_tradnl" sz="2000" b="1" dirty="0" smtClean="0">
              <a:solidFill>
                <a:schemeClr val="tx1"/>
              </a:solidFill>
            </a:rPr>
            <a:t>High</a:t>
          </a:r>
        </a:p>
        <a:p>
          <a:pPr algn="ctr">
            <a:spcAft>
              <a:spcPts val="0"/>
            </a:spcAft>
          </a:pPr>
          <a:r>
            <a:rPr lang="es-ES_tradnl" sz="2000" b="1" dirty="0" err="1" smtClean="0">
              <a:solidFill>
                <a:schemeClr val="tx1"/>
              </a:solidFill>
            </a:rPr>
            <a:t>risk</a:t>
          </a:r>
          <a:endParaRPr lang="es-ES_tradnl" sz="2000" b="1" dirty="0">
            <a:solidFill>
              <a:schemeClr val="tx1"/>
            </a:solidFill>
          </a:endParaRPr>
        </a:p>
      </dgm:t>
    </dgm:pt>
    <dgm:pt modelId="{D41BABA4-E057-4256-9C81-5D35CBBF0186}" type="parTrans" cxnId="{E7BAF0F8-F521-4617-9A3C-D5A3D7A5E5C6}">
      <dgm:prSet/>
      <dgm:spPr/>
      <dgm:t>
        <a:bodyPr/>
        <a:lstStyle/>
        <a:p>
          <a:endParaRPr lang="es-ES_tradnl"/>
        </a:p>
      </dgm:t>
    </dgm:pt>
    <dgm:pt modelId="{509D467E-BAFE-4100-B33C-41767BB97FD2}" type="sibTrans" cxnId="{E7BAF0F8-F521-4617-9A3C-D5A3D7A5E5C6}">
      <dgm:prSet/>
      <dgm:spPr/>
      <dgm:t>
        <a:bodyPr/>
        <a:lstStyle/>
        <a:p>
          <a:endParaRPr lang="es-ES_tradnl"/>
        </a:p>
      </dgm:t>
    </dgm:pt>
    <dgm:pt modelId="{8AF0A096-B671-4641-B155-A1110FC2AAD8}">
      <dgm:prSet phldrT="[Texto]" custT="1"/>
      <dgm:spPr>
        <a:solidFill>
          <a:srgbClr val="DBE5F1"/>
        </a:solidFill>
      </dgm:spPr>
      <dgm:t>
        <a:bodyPr/>
        <a:lstStyle/>
        <a:p>
          <a:pPr algn="ctr"/>
          <a:r>
            <a:rPr lang="es-ES_tradnl" sz="2000" b="1" dirty="0" smtClean="0">
              <a:solidFill>
                <a:schemeClr val="accent1">
                  <a:lumMod val="50000"/>
                </a:schemeClr>
              </a:solidFill>
            </a:rPr>
            <a:t>No </a:t>
          </a:r>
          <a:r>
            <a:rPr lang="es-ES_tradnl" sz="2000" b="1" dirty="0" err="1" smtClean="0">
              <a:solidFill>
                <a:schemeClr val="accent1">
                  <a:lumMod val="50000"/>
                </a:schemeClr>
              </a:solidFill>
            </a:rPr>
            <a:t>risk</a:t>
          </a:r>
          <a:endParaRPr lang="es-ES_tradnl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6639BA9-5023-428F-A5DE-75BA21435A29}" type="parTrans" cxnId="{434111C6-8673-42B1-9D22-5FA63B109C4D}">
      <dgm:prSet/>
      <dgm:spPr/>
      <dgm:t>
        <a:bodyPr/>
        <a:lstStyle/>
        <a:p>
          <a:endParaRPr lang="es-ES_tradnl"/>
        </a:p>
      </dgm:t>
    </dgm:pt>
    <dgm:pt modelId="{3761427E-D7DE-4535-8ABD-186BBAD11C3C}" type="sibTrans" cxnId="{434111C6-8673-42B1-9D22-5FA63B109C4D}">
      <dgm:prSet/>
      <dgm:spPr/>
      <dgm:t>
        <a:bodyPr/>
        <a:lstStyle/>
        <a:p>
          <a:endParaRPr lang="es-ES_tradnl"/>
        </a:p>
      </dgm:t>
    </dgm:pt>
    <dgm:pt modelId="{E56038EA-CF5A-4775-B36A-0BF965750896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es-ES_tradnl" sz="2000" b="1" dirty="0" err="1" smtClean="0">
              <a:solidFill>
                <a:schemeClr val="accent1">
                  <a:lumMod val="50000"/>
                </a:schemeClr>
              </a:solidFill>
            </a:rPr>
            <a:t>Low</a:t>
          </a:r>
          <a:r>
            <a:rPr lang="es-ES_tradnl" sz="20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_tradnl" sz="2000" b="1" dirty="0" err="1" smtClean="0">
              <a:solidFill>
                <a:schemeClr val="accent1">
                  <a:lumMod val="50000"/>
                </a:schemeClr>
              </a:solidFill>
            </a:rPr>
            <a:t>risk</a:t>
          </a:r>
          <a:endParaRPr lang="es-ES_tradnl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91A8C709-C91C-4A07-AD2F-80D6A3AB917B}" type="parTrans" cxnId="{C46FD687-CCEB-4452-8136-793ECFFE6BB1}">
      <dgm:prSet/>
      <dgm:spPr/>
      <dgm:t>
        <a:bodyPr/>
        <a:lstStyle/>
        <a:p>
          <a:endParaRPr lang="es-ES_tradnl"/>
        </a:p>
      </dgm:t>
    </dgm:pt>
    <dgm:pt modelId="{59D876D4-DD1A-4AC5-A155-4B5A74AA01CB}" type="sibTrans" cxnId="{C46FD687-CCEB-4452-8136-793ECFFE6BB1}">
      <dgm:prSet/>
      <dgm:spPr/>
      <dgm:t>
        <a:bodyPr/>
        <a:lstStyle/>
        <a:p>
          <a:endParaRPr lang="es-ES_tradnl"/>
        </a:p>
      </dgm:t>
    </dgm:pt>
    <dgm:pt modelId="{4FE797ED-8A61-46F1-9075-8C820598D3C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_tradnl" sz="2000" b="1" dirty="0" smtClean="0">
              <a:solidFill>
                <a:schemeClr val="accent1">
                  <a:lumMod val="50000"/>
                </a:schemeClr>
              </a:solidFill>
            </a:rPr>
            <a:t>Medium </a:t>
          </a:r>
          <a:r>
            <a:rPr lang="es-ES_tradnl" sz="2000" b="1" dirty="0" err="1" smtClean="0">
              <a:solidFill>
                <a:schemeClr val="accent1">
                  <a:lumMod val="50000"/>
                </a:schemeClr>
              </a:solidFill>
            </a:rPr>
            <a:t>risk</a:t>
          </a:r>
          <a:endParaRPr lang="es-ES_tradnl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7E824194-DB99-4386-98BB-F8674E4F365D}" type="parTrans" cxnId="{5FBD5EE8-102C-47B7-B322-C016D735D11E}">
      <dgm:prSet/>
      <dgm:spPr/>
      <dgm:t>
        <a:bodyPr/>
        <a:lstStyle/>
        <a:p>
          <a:endParaRPr lang="es-ES_tradnl"/>
        </a:p>
      </dgm:t>
    </dgm:pt>
    <dgm:pt modelId="{CFEF3BDB-9396-45A6-A643-F322860DEDAB}" type="sibTrans" cxnId="{5FBD5EE8-102C-47B7-B322-C016D735D11E}">
      <dgm:prSet/>
      <dgm:spPr/>
      <dgm:t>
        <a:bodyPr/>
        <a:lstStyle/>
        <a:p>
          <a:endParaRPr lang="es-ES_tradnl"/>
        </a:p>
      </dgm:t>
    </dgm:pt>
    <dgm:pt modelId="{127CB0BF-A380-41DA-A041-04BAE06D35E6}" type="pres">
      <dgm:prSet presAssocID="{F99B762D-FE47-4B98-BB56-56595F5D24CB}" presName="Name0" presStyleCnt="0">
        <dgm:presLayoutVars>
          <dgm:dir/>
          <dgm:animLvl val="lvl"/>
          <dgm:resizeHandles val="exact"/>
        </dgm:presLayoutVars>
      </dgm:prSet>
      <dgm:spPr/>
    </dgm:pt>
    <dgm:pt modelId="{C75A6D74-F4D6-45FB-AC1C-DCF0DD92FAAE}" type="pres">
      <dgm:prSet presAssocID="{C62EB475-84B8-4376-B728-C3DAEF2BE00E}" presName="Name8" presStyleCnt="0"/>
      <dgm:spPr/>
    </dgm:pt>
    <dgm:pt modelId="{936654DD-6706-4F70-A39E-F743C3F5A971}" type="pres">
      <dgm:prSet presAssocID="{C62EB475-84B8-4376-B728-C3DAEF2BE00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26763-DF15-4C16-8004-F6FEC539FA68}" type="pres">
      <dgm:prSet presAssocID="{C62EB475-84B8-4376-B728-C3DAEF2BE0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1513E-8D21-4326-B26F-C740C6EEC60E}" type="pres">
      <dgm:prSet presAssocID="{4FE797ED-8A61-46F1-9075-8C820598D3C3}" presName="Name8" presStyleCnt="0"/>
      <dgm:spPr/>
    </dgm:pt>
    <dgm:pt modelId="{99EC4265-960E-4B21-9D47-33A2ABA0CD8A}" type="pres">
      <dgm:prSet presAssocID="{4FE797ED-8A61-46F1-9075-8C820598D3C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CF88A2-7514-440F-9640-62158193471A}" type="pres">
      <dgm:prSet presAssocID="{4FE797ED-8A61-46F1-9075-8C820598D3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0A38D-2AC4-4D64-89FE-1BFCB0B63CFB}" type="pres">
      <dgm:prSet presAssocID="{E56038EA-CF5A-4775-B36A-0BF965750896}" presName="Name8" presStyleCnt="0"/>
      <dgm:spPr/>
    </dgm:pt>
    <dgm:pt modelId="{20174601-7F34-4B9F-B00E-7BC3779C06B1}" type="pres">
      <dgm:prSet presAssocID="{E56038EA-CF5A-4775-B36A-0BF965750896}" presName="level" presStyleLbl="node1" presStyleIdx="2" presStyleCnt="4" custLinFactNeighborY="570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86DAE-6FD8-4514-AC58-6340638CED05}" type="pres">
      <dgm:prSet presAssocID="{E56038EA-CF5A-4775-B36A-0BF9657508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D0552-4DAF-4A49-9917-1EF1964F7D53}" type="pres">
      <dgm:prSet presAssocID="{8AF0A096-B671-4641-B155-A1110FC2AAD8}" presName="Name8" presStyleCnt="0"/>
      <dgm:spPr/>
    </dgm:pt>
    <dgm:pt modelId="{3EA024EB-02CB-479F-BF05-E296E5590D64}" type="pres">
      <dgm:prSet presAssocID="{8AF0A096-B671-4641-B155-A1110FC2AAD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B85FE-2ED8-49B8-AA7A-B24711F51CA0}" type="pres">
      <dgm:prSet presAssocID="{8AF0A096-B671-4641-B155-A1110FC2AA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6FD687-CCEB-4452-8136-793ECFFE6BB1}" srcId="{F99B762D-FE47-4B98-BB56-56595F5D24CB}" destId="{E56038EA-CF5A-4775-B36A-0BF965750896}" srcOrd="2" destOrd="0" parTransId="{91A8C709-C91C-4A07-AD2F-80D6A3AB917B}" sibTransId="{59D876D4-DD1A-4AC5-A155-4B5A74AA01CB}"/>
    <dgm:cxn modelId="{AAAB2165-8E63-43E5-8BFC-1E475B0B0B66}" type="presOf" srcId="{C62EB475-84B8-4376-B728-C3DAEF2BE00E}" destId="{936654DD-6706-4F70-A39E-F743C3F5A971}" srcOrd="0" destOrd="0" presId="urn:microsoft.com/office/officeart/2005/8/layout/pyramid1"/>
    <dgm:cxn modelId="{D07BD796-26CC-4611-867D-CD4BCB17B8CA}" type="presOf" srcId="{8AF0A096-B671-4641-B155-A1110FC2AAD8}" destId="{3EA024EB-02CB-479F-BF05-E296E5590D64}" srcOrd="0" destOrd="0" presId="urn:microsoft.com/office/officeart/2005/8/layout/pyramid1"/>
    <dgm:cxn modelId="{DEF807A8-5E66-4422-B829-9750547B226E}" type="presOf" srcId="{4FE797ED-8A61-46F1-9075-8C820598D3C3}" destId="{99EC4265-960E-4B21-9D47-33A2ABA0CD8A}" srcOrd="0" destOrd="0" presId="urn:microsoft.com/office/officeart/2005/8/layout/pyramid1"/>
    <dgm:cxn modelId="{434111C6-8673-42B1-9D22-5FA63B109C4D}" srcId="{F99B762D-FE47-4B98-BB56-56595F5D24CB}" destId="{8AF0A096-B671-4641-B155-A1110FC2AAD8}" srcOrd="3" destOrd="0" parTransId="{26639BA9-5023-428F-A5DE-75BA21435A29}" sibTransId="{3761427E-D7DE-4535-8ABD-186BBAD11C3C}"/>
    <dgm:cxn modelId="{BA367899-CA55-4079-A1D8-4898F7E378A5}" type="presOf" srcId="{8AF0A096-B671-4641-B155-A1110FC2AAD8}" destId="{D50B85FE-2ED8-49B8-AA7A-B24711F51CA0}" srcOrd="1" destOrd="0" presId="urn:microsoft.com/office/officeart/2005/8/layout/pyramid1"/>
    <dgm:cxn modelId="{99D87FFE-5B51-4A4F-BF00-93A07B1E2DB7}" type="presOf" srcId="{C62EB475-84B8-4376-B728-C3DAEF2BE00E}" destId="{80D26763-DF15-4C16-8004-F6FEC539FA68}" srcOrd="1" destOrd="0" presId="urn:microsoft.com/office/officeart/2005/8/layout/pyramid1"/>
    <dgm:cxn modelId="{EA966DBA-7A3C-44FA-8CC4-705383B17FED}" type="presOf" srcId="{E56038EA-CF5A-4775-B36A-0BF965750896}" destId="{20174601-7F34-4B9F-B00E-7BC3779C06B1}" srcOrd="0" destOrd="0" presId="urn:microsoft.com/office/officeart/2005/8/layout/pyramid1"/>
    <dgm:cxn modelId="{FCC1C41F-4ADE-4D47-87F8-DE98BDADAE5A}" type="presOf" srcId="{F99B762D-FE47-4B98-BB56-56595F5D24CB}" destId="{127CB0BF-A380-41DA-A041-04BAE06D35E6}" srcOrd="0" destOrd="0" presId="urn:microsoft.com/office/officeart/2005/8/layout/pyramid1"/>
    <dgm:cxn modelId="{6D725B21-BE06-46FA-99B3-74F342884BF8}" type="presOf" srcId="{E56038EA-CF5A-4775-B36A-0BF965750896}" destId="{13D86DAE-6FD8-4514-AC58-6340638CED05}" srcOrd="1" destOrd="0" presId="urn:microsoft.com/office/officeart/2005/8/layout/pyramid1"/>
    <dgm:cxn modelId="{123B44FF-9A5A-4CDA-9131-22C6FFACFA06}" type="presOf" srcId="{4FE797ED-8A61-46F1-9075-8C820598D3C3}" destId="{E7CF88A2-7514-440F-9640-62158193471A}" srcOrd="1" destOrd="0" presId="urn:microsoft.com/office/officeart/2005/8/layout/pyramid1"/>
    <dgm:cxn modelId="{5FBD5EE8-102C-47B7-B322-C016D735D11E}" srcId="{F99B762D-FE47-4B98-BB56-56595F5D24CB}" destId="{4FE797ED-8A61-46F1-9075-8C820598D3C3}" srcOrd="1" destOrd="0" parTransId="{7E824194-DB99-4386-98BB-F8674E4F365D}" sibTransId="{CFEF3BDB-9396-45A6-A643-F322860DEDAB}"/>
    <dgm:cxn modelId="{E7BAF0F8-F521-4617-9A3C-D5A3D7A5E5C6}" srcId="{F99B762D-FE47-4B98-BB56-56595F5D24CB}" destId="{C62EB475-84B8-4376-B728-C3DAEF2BE00E}" srcOrd="0" destOrd="0" parTransId="{D41BABA4-E057-4256-9C81-5D35CBBF0186}" sibTransId="{509D467E-BAFE-4100-B33C-41767BB97FD2}"/>
    <dgm:cxn modelId="{367E1870-D746-4648-B81A-81D751E2AC44}" type="presParOf" srcId="{127CB0BF-A380-41DA-A041-04BAE06D35E6}" destId="{C75A6D74-F4D6-45FB-AC1C-DCF0DD92FAAE}" srcOrd="0" destOrd="0" presId="urn:microsoft.com/office/officeart/2005/8/layout/pyramid1"/>
    <dgm:cxn modelId="{4B058E20-3CA4-4A88-8AA0-180F2B73CB28}" type="presParOf" srcId="{C75A6D74-F4D6-45FB-AC1C-DCF0DD92FAAE}" destId="{936654DD-6706-4F70-A39E-F743C3F5A971}" srcOrd="0" destOrd="0" presId="urn:microsoft.com/office/officeart/2005/8/layout/pyramid1"/>
    <dgm:cxn modelId="{FEC0CCD7-EAF7-4781-844D-757417B5FF55}" type="presParOf" srcId="{C75A6D74-F4D6-45FB-AC1C-DCF0DD92FAAE}" destId="{80D26763-DF15-4C16-8004-F6FEC539FA68}" srcOrd="1" destOrd="0" presId="urn:microsoft.com/office/officeart/2005/8/layout/pyramid1"/>
    <dgm:cxn modelId="{85EE308B-57C5-4AB4-BDA6-C9EBB9B95C75}" type="presParOf" srcId="{127CB0BF-A380-41DA-A041-04BAE06D35E6}" destId="{18D1513E-8D21-4326-B26F-C740C6EEC60E}" srcOrd="1" destOrd="0" presId="urn:microsoft.com/office/officeart/2005/8/layout/pyramid1"/>
    <dgm:cxn modelId="{0A732EEA-A5ED-40D5-9D4F-93E5EC9EDE6C}" type="presParOf" srcId="{18D1513E-8D21-4326-B26F-C740C6EEC60E}" destId="{99EC4265-960E-4B21-9D47-33A2ABA0CD8A}" srcOrd="0" destOrd="0" presId="urn:microsoft.com/office/officeart/2005/8/layout/pyramid1"/>
    <dgm:cxn modelId="{F619664D-55DC-4A9A-9A46-5F5EB6AFB886}" type="presParOf" srcId="{18D1513E-8D21-4326-B26F-C740C6EEC60E}" destId="{E7CF88A2-7514-440F-9640-62158193471A}" srcOrd="1" destOrd="0" presId="urn:microsoft.com/office/officeart/2005/8/layout/pyramid1"/>
    <dgm:cxn modelId="{2CC0A0C8-EF80-4535-A8AF-A36B3B19ADFC}" type="presParOf" srcId="{127CB0BF-A380-41DA-A041-04BAE06D35E6}" destId="{7140A38D-2AC4-4D64-89FE-1BFCB0B63CFB}" srcOrd="2" destOrd="0" presId="urn:microsoft.com/office/officeart/2005/8/layout/pyramid1"/>
    <dgm:cxn modelId="{71801AD3-C8A8-4D01-90A6-B399F555C84F}" type="presParOf" srcId="{7140A38D-2AC4-4D64-89FE-1BFCB0B63CFB}" destId="{20174601-7F34-4B9F-B00E-7BC3779C06B1}" srcOrd="0" destOrd="0" presId="urn:microsoft.com/office/officeart/2005/8/layout/pyramid1"/>
    <dgm:cxn modelId="{5E587EE9-71C5-463E-B443-B6A6BD0334C3}" type="presParOf" srcId="{7140A38D-2AC4-4D64-89FE-1BFCB0B63CFB}" destId="{13D86DAE-6FD8-4514-AC58-6340638CED05}" srcOrd="1" destOrd="0" presId="urn:microsoft.com/office/officeart/2005/8/layout/pyramid1"/>
    <dgm:cxn modelId="{FDE945FB-ACAA-4B81-8DDC-19E475D75088}" type="presParOf" srcId="{127CB0BF-A380-41DA-A041-04BAE06D35E6}" destId="{3A4D0552-4DAF-4A49-9917-1EF1964F7D53}" srcOrd="3" destOrd="0" presId="urn:microsoft.com/office/officeart/2005/8/layout/pyramid1"/>
    <dgm:cxn modelId="{BD01C130-81F2-41DF-8E2E-D37E88134ABF}" type="presParOf" srcId="{3A4D0552-4DAF-4A49-9917-1EF1964F7D53}" destId="{3EA024EB-02CB-479F-BF05-E296E5590D64}" srcOrd="0" destOrd="0" presId="urn:microsoft.com/office/officeart/2005/8/layout/pyramid1"/>
    <dgm:cxn modelId="{B7C83B76-0B0F-4348-8475-6DE8099FAF75}" type="presParOf" srcId="{3A4D0552-4DAF-4A49-9917-1EF1964F7D53}" destId="{D50B85FE-2ED8-49B8-AA7A-B24711F51C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D84D02-9D7E-4216-B33B-25F1D689BF0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57CF9B2-0939-4A65-8E2E-53A454C2C694}">
      <dgm:prSet phldrT="[Texto]" custT="1"/>
      <dgm:spPr>
        <a:solidFill>
          <a:srgbClr val="E46C0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aseline="0" noProof="0" dirty="0" smtClean="0"/>
            <a:t>People at risk of poverty chronicity</a:t>
          </a:r>
          <a:r>
            <a:rPr lang="en-GB" sz="1800" baseline="0" noProof="0" dirty="0" smtClean="0">
              <a:solidFill>
                <a:srgbClr val="FF0000"/>
              </a:solidFill>
            </a:rPr>
            <a:t> </a:t>
          </a:r>
          <a:r>
            <a:rPr lang="en-GB" sz="1800" baseline="0" noProof="0" dirty="0" smtClean="0"/>
            <a:t>and social exclusion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aseline="0" noProof="0" dirty="0" smtClean="0"/>
            <a:t>People with opportunities for social inclusion </a:t>
          </a:r>
          <a:endParaRPr lang="en-GB" sz="1800" b="1" noProof="0" dirty="0"/>
        </a:p>
      </dgm:t>
    </dgm:pt>
    <dgm:pt modelId="{95941B94-489C-418F-BE0F-7A697D29248C}" type="parTrans" cxnId="{54EC7D0D-EE21-4C23-AEF8-FEC959C35DEE}">
      <dgm:prSet/>
      <dgm:spPr/>
      <dgm:t>
        <a:bodyPr/>
        <a:lstStyle/>
        <a:p>
          <a:endParaRPr lang="es-ES_tradnl"/>
        </a:p>
      </dgm:t>
    </dgm:pt>
    <dgm:pt modelId="{64A99674-2472-4656-A5C2-12476EA8F8EF}" type="sibTrans" cxnId="{54EC7D0D-EE21-4C23-AEF8-FEC959C35DEE}">
      <dgm:prSet/>
      <dgm:spPr/>
      <dgm:t>
        <a:bodyPr/>
        <a:lstStyle/>
        <a:p>
          <a:endParaRPr lang="es-ES_tradnl"/>
        </a:p>
      </dgm:t>
    </dgm:pt>
    <dgm:pt modelId="{759EB26C-CF33-4D88-89B3-3903F08263B0}" type="pres">
      <dgm:prSet presAssocID="{C1D84D02-9D7E-4216-B33B-25F1D689BF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1FE5CE-2BE5-47A0-9134-1EFC8F807136}" type="pres">
      <dgm:prSet presAssocID="{957CF9B2-0939-4A65-8E2E-53A454C2C694}" presName="vertOne" presStyleCnt="0"/>
      <dgm:spPr/>
    </dgm:pt>
    <dgm:pt modelId="{A2DCF3CD-43A7-40F1-8E1C-D5D11E457D73}" type="pres">
      <dgm:prSet presAssocID="{957CF9B2-0939-4A65-8E2E-53A454C2C694}" presName="txOne" presStyleLbl="node0" presStyleIdx="0" presStyleCnt="1" custScaleX="100098" custScaleY="28485" custLinFactNeighborX="-239" custLinFactNeighborY="-32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D82BE0-1703-4CAF-9970-47994A3F5769}" type="pres">
      <dgm:prSet presAssocID="{957CF9B2-0939-4A65-8E2E-53A454C2C694}" presName="horzOne" presStyleCnt="0"/>
      <dgm:spPr/>
    </dgm:pt>
  </dgm:ptLst>
  <dgm:cxnLst>
    <dgm:cxn modelId="{A086337E-ACE1-49A4-834E-6695346F7C0F}" type="presOf" srcId="{C1D84D02-9D7E-4216-B33B-25F1D689BF03}" destId="{759EB26C-CF33-4D88-89B3-3903F08263B0}" srcOrd="0" destOrd="0" presId="urn:microsoft.com/office/officeart/2005/8/layout/hierarchy4"/>
    <dgm:cxn modelId="{54EC7D0D-EE21-4C23-AEF8-FEC959C35DEE}" srcId="{C1D84D02-9D7E-4216-B33B-25F1D689BF03}" destId="{957CF9B2-0939-4A65-8E2E-53A454C2C694}" srcOrd="0" destOrd="0" parTransId="{95941B94-489C-418F-BE0F-7A697D29248C}" sibTransId="{64A99674-2472-4656-A5C2-12476EA8F8EF}"/>
    <dgm:cxn modelId="{A07D0819-E5AF-42F3-970E-A118CD1D6521}" type="presOf" srcId="{957CF9B2-0939-4A65-8E2E-53A454C2C694}" destId="{A2DCF3CD-43A7-40F1-8E1C-D5D11E457D73}" srcOrd="0" destOrd="0" presId="urn:microsoft.com/office/officeart/2005/8/layout/hierarchy4"/>
    <dgm:cxn modelId="{127E0ED4-ADAD-469A-B95F-7E7556DF76CB}" type="presParOf" srcId="{759EB26C-CF33-4D88-89B3-3903F08263B0}" destId="{7F1FE5CE-2BE5-47A0-9134-1EFC8F807136}" srcOrd="0" destOrd="0" presId="urn:microsoft.com/office/officeart/2005/8/layout/hierarchy4"/>
    <dgm:cxn modelId="{A0B654A6-8A92-4D0A-9383-B7D952CFE816}" type="presParOf" srcId="{7F1FE5CE-2BE5-47A0-9134-1EFC8F807136}" destId="{A2DCF3CD-43A7-40F1-8E1C-D5D11E457D73}" srcOrd="0" destOrd="0" presId="urn:microsoft.com/office/officeart/2005/8/layout/hierarchy4"/>
    <dgm:cxn modelId="{FFEFF93F-0771-49F3-9FB5-D1C24A2F59B0}" type="presParOf" srcId="{7F1FE5CE-2BE5-47A0-9134-1EFC8F807136}" destId="{FBD82BE0-1703-4CAF-9970-47994A3F57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7CC504-E06C-4DBC-B52E-2916B9F38565}" type="doc">
      <dgm:prSet loTypeId="urn:microsoft.com/office/officeart/2005/8/layout/hierarchy3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F978312B-8458-482C-A6BE-8160049B7752}">
      <dgm:prSet phldrT="[Texto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b="1" dirty="0" smtClean="0"/>
            <a:t>MONETARY DIMENSION</a:t>
          </a:r>
          <a:endParaRPr lang="es-ES" b="1" dirty="0"/>
        </a:p>
      </dgm:t>
    </dgm:pt>
    <dgm:pt modelId="{B5ADED67-8031-47CD-AE00-3DE2D1356FA1}" type="parTrans" cxnId="{4C863E2D-1132-498A-8DCE-5E99DB6B59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33E36828-7958-4C06-AF9D-3B045004E1FD}" type="sibTrans" cxnId="{4C863E2D-1132-498A-8DCE-5E99DB6B59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8EADC44F-4D4C-409C-8F67-764714C59E4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Salary</a:t>
          </a:r>
          <a:endParaRPr lang="es-ES" sz="1200" dirty="0"/>
        </a:p>
      </dgm:t>
    </dgm:pt>
    <dgm:pt modelId="{57EEC062-A51A-415B-86A1-4B3761B10EBD}" type="parTrans" cxnId="{97A18D77-6B5C-4517-9089-C565A4F304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CAB20F9E-E37F-4C69-A25D-592166E159AD}" type="sibTrans" cxnId="{97A18D77-6B5C-4517-9089-C565A4F304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3B0F021C-97E8-40E7-83D5-13F811C2B982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Debt</a:t>
          </a:r>
          <a:endParaRPr lang="es-ES" sz="1200" dirty="0"/>
        </a:p>
      </dgm:t>
    </dgm:pt>
    <dgm:pt modelId="{E9E7B5DA-FB19-4662-8F5D-19C3A76CDD60}" type="parTrans" cxnId="{459E0328-24B8-47AE-8515-D13DD1B0A14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788E7CC3-1E90-4749-93CB-C0F120A0D924}" type="sibTrans" cxnId="{459E0328-24B8-47AE-8515-D13DD1B0A14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A54768F9-9DA6-442D-A64D-E1E45F59FCA4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Deprivation</a:t>
          </a:r>
          <a:endParaRPr lang="es-ES" sz="1200" dirty="0"/>
        </a:p>
      </dgm:t>
    </dgm:pt>
    <dgm:pt modelId="{A45570C7-6C15-4A74-9677-2EE13E6B9592}" type="parTrans" cxnId="{86DCB971-F244-4DCD-BA68-00DE1E3F6F4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946787E6-9371-41B5-BC7A-38ACD5963A19}" type="sibTrans" cxnId="{86DCB971-F244-4DCD-BA68-00DE1E3F6F4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0C02AC9A-E815-4DE3-9902-7356C894A278}">
      <dgm:prSet phldrT="[Texto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b="1" dirty="0" smtClean="0"/>
            <a:t>HOME AND ENVIRONMENT</a:t>
          </a:r>
          <a:endParaRPr lang="es-ES" b="1" dirty="0"/>
        </a:p>
      </dgm:t>
    </dgm:pt>
    <dgm:pt modelId="{4EDA984B-E2D6-44CF-AE73-93AD80344D10}" type="parTrans" cxnId="{4C2231D4-2858-493F-AEFE-82DA76EA4A8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370E5092-B816-46DD-838F-057E5A057911}" type="sibTrans" cxnId="{4C2231D4-2858-493F-AEFE-82DA76EA4A8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F8134896-04DC-4140-8653-B4DC3F4BBF32}">
      <dgm:prSet phldrT="[Texto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b="1" dirty="0" smtClean="0"/>
            <a:t>EMPLOYMENT</a:t>
          </a:r>
          <a:endParaRPr lang="es-ES" b="1" dirty="0"/>
        </a:p>
      </dgm:t>
    </dgm:pt>
    <dgm:pt modelId="{C3E82EEE-401D-48D8-A286-430254DFF02C}" type="parTrans" cxnId="{08E64152-E0BB-49F6-BDDF-819B467CEC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D76EB5F5-DCB8-40F9-BDD7-E1CA26A4715A}" type="sibTrans" cxnId="{08E64152-E0BB-49F6-BDDF-819B467CEC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45D16BC5-BF13-4E54-A220-B0EBDAE4B001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Residential</a:t>
          </a:r>
          <a:r>
            <a:rPr lang="es-ES" sz="1200" dirty="0" smtClean="0"/>
            <a:t> </a:t>
          </a:r>
          <a:r>
            <a:rPr lang="es-ES" sz="1200" dirty="0" err="1" smtClean="0"/>
            <a:t>situation</a:t>
          </a:r>
          <a:endParaRPr lang="es-ES" sz="1200" dirty="0"/>
        </a:p>
      </dgm:t>
    </dgm:pt>
    <dgm:pt modelId="{A13A3029-E41B-4EB7-9789-4E2079A64E2F}" type="parTrans" cxnId="{CFF010B6-92B2-4A69-A71B-A73457ABC3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A9DCFE4D-0B84-4285-B40E-58AA7DA42BB6}" type="sibTrans" cxnId="{CFF010B6-92B2-4A69-A71B-A73457ABC3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7C28A6A0-C3F7-4626-814B-29ED7FBA0ED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Urban</a:t>
          </a:r>
          <a:r>
            <a:rPr lang="es-ES" sz="1200" dirty="0" smtClean="0"/>
            <a:t> </a:t>
          </a:r>
          <a:r>
            <a:rPr lang="es-ES" sz="1200" dirty="0" err="1" smtClean="0"/>
            <a:t>environment</a:t>
          </a:r>
          <a:endParaRPr lang="es-ES" sz="1200" dirty="0"/>
        </a:p>
      </dgm:t>
    </dgm:pt>
    <dgm:pt modelId="{EA14C7A2-ABC2-46DF-AC76-91AF234AF2F9}" type="parTrans" cxnId="{96905623-1F7E-4229-B4C7-7FABBCE2D27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72ABB3CE-E3AF-4476-9ADE-DC626BE25C14}" type="sibTrans" cxnId="{96905623-1F7E-4229-B4C7-7FABBCE2D27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27C5E5CB-DA14-4CD7-8E11-1CE1C01FE6F2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Intensity</a:t>
          </a:r>
          <a:r>
            <a:rPr lang="es-ES" sz="1200" dirty="0" smtClean="0"/>
            <a:t> of </a:t>
          </a:r>
          <a:r>
            <a:rPr lang="es-ES" sz="1200" dirty="0" err="1" smtClean="0"/>
            <a:t>work</a:t>
          </a:r>
          <a:r>
            <a:rPr lang="es-ES" sz="1200" dirty="0" smtClean="0"/>
            <a:t> at home</a:t>
          </a:r>
          <a:endParaRPr lang="es-ES" sz="1200" dirty="0"/>
        </a:p>
      </dgm:t>
    </dgm:pt>
    <dgm:pt modelId="{24B89143-5F1B-41DF-B40B-B87D4E32CC89}" type="parTrans" cxnId="{DA19239E-73E8-4389-9CDD-C65E8672852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52A0A913-8786-4D10-B3FC-8681698FB509}" type="sibTrans" cxnId="{DA19239E-73E8-4389-9CDD-C65E8672852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2539EE26-4CFD-46ED-A437-D6264995A076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Intensity</a:t>
          </a:r>
          <a:r>
            <a:rPr lang="es-ES" sz="1200" dirty="0" smtClean="0"/>
            <a:t> of </a:t>
          </a:r>
          <a:r>
            <a:rPr lang="es-ES" sz="1200" dirty="0" err="1" smtClean="0"/>
            <a:t>working</a:t>
          </a:r>
          <a:r>
            <a:rPr lang="es-ES" sz="1200" dirty="0" smtClean="0"/>
            <a:t> </a:t>
          </a:r>
          <a:r>
            <a:rPr lang="es-ES" sz="1200" dirty="0" err="1" smtClean="0"/>
            <a:t>life</a:t>
          </a:r>
          <a:endParaRPr lang="es-ES" sz="1200" dirty="0"/>
        </a:p>
      </dgm:t>
    </dgm:pt>
    <dgm:pt modelId="{6705DBA9-CDB7-41E0-9E99-68ED6951DB96}" type="parTrans" cxnId="{7097F1EA-5C3D-484D-967B-70418044208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48485F09-7F23-492D-8063-D4CDE991232E}" type="sibTrans" cxnId="{7097F1EA-5C3D-484D-967B-70418044208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A085DA14-42B8-4AEA-BCC6-D4F3B7E82E42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Employability</a:t>
          </a:r>
          <a:endParaRPr lang="es-ES" sz="1200" dirty="0"/>
        </a:p>
      </dgm:t>
    </dgm:pt>
    <dgm:pt modelId="{ABAC5594-917C-4ABD-95A5-0DD7907A6859}" type="parTrans" cxnId="{37AD7846-3548-4808-A084-F17954C1A7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A83BA84B-8453-43EF-99DE-087B84D2B8D2}" type="sibTrans" cxnId="{37AD7846-3548-4808-A084-F17954C1A7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F82F7806-1D17-43BB-B469-2E7810D7FAE8}">
      <dgm:prSet phldrT="[Texto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b="1" dirty="0" smtClean="0"/>
            <a:t>HEALTH</a:t>
          </a:r>
          <a:endParaRPr lang="es-ES" b="1" dirty="0"/>
        </a:p>
      </dgm:t>
    </dgm:pt>
    <dgm:pt modelId="{DA6FDE77-372F-4F75-871A-D42BEB05411F}" type="parTrans" cxnId="{38F72DBB-FA3E-450B-8848-80DA11F081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21682235-D0EE-488C-90B0-B7F60ABF769F}" type="sibTrans" cxnId="{38F72DBB-FA3E-450B-8848-80DA11F081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0BBB2064-11DB-4202-A395-76080F092A2D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Health</a:t>
          </a:r>
          <a:r>
            <a:rPr lang="es-ES" sz="1200" dirty="0" smtClean="0"/>
            <a:t> status</a:t>
          </a:r>
          <a:endParaRPr lang="es-ES" sz="1200" dirty="0"/>
        </a:p>
      </dgm:t>
    </dgm:pt>
    <dgm:pt modelId="{228228FB-3A2E-45D5-9165-A0E23674F1C9}" type="parTrans" cxnId="{49F81135-15FE-4CBB-97C5-ED2B514204E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F8BDEB28-66AC-4CC2-97BF-688FAEED93FE}" type="sibTrans" cxnId="{49F81135-15FE-4CBB-97C5-ED2B514204E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7232B683-928A-42BE-B098-0CE49B321194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Access </a:t>
          </a:r>
          <a:r>
            <a:rPr lang="es-ES" sz="1200" dirty="0"/>
            <a:t>/ </a:t>
          </a:r>
          <a:r>
            <a:rPr lang="es-ES" sz="1200" dirty="0" err="1" smtClean="0"/>
            <a:t>adherence</a:t>
          </a:r>
          <a:endParaRPr lang="es-ES" sz="1200" dirty="0"/>
        </a:p>
      </dgm:t>
    </dgm:pt>
    <dgm:pt modelId="{F0E8A529-045D-493E-8212-A3EC4D8EDFE6}" type="parTrans" cxnId="{4091E7AA-AAF3-4914-B4A6-A9D3BCDD39B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DB892D0F-A862-4218-9ECC-598070038212}" type="sibTrans" cxnId="{4091E7AA-AAF3-4914-B4A6-A9D3BCDD39B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8BCAF3F1-E7F2-458C-B9A0-6743C29F0A8F}">
      <dgm:prSet phldrT="[Texto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b="1"/>
            <a:t>PERSONAL</a:t>
          </a:r>
        </a:p>
      </dgm:t>
    </dgm:pt>
    <dgm:pt modelId="{5B68A7CF-4230-4EE3-9860-8CE0845FCB15}" type="parTrans" cxnId="{972E399E-B505-4207-8652-A258FF4927A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6A2B1ACF-2D03-45F0-9099-A9CA4845B8E5}" type="sibTrans" cxnId="{972E399E-B505-4207-8652-A258FF4927A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7F3934E2-31A2-4956-9FF9-55D759610EF4}">
      <dgm:prSet phldrT="[Texto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b="1" dirty="0" smtClean="0"/>
            <a:t>RELATIONAL</a:t>
          </a:r>
          <a:endParaRPr lang="es-ES" b="1" dirty="0"/>
        </a:p>
      </dgm:t>
    </dgm:pt>
    <dgm:pt modelId="{78205247-CF8C-4E19-B808-CE0B2168C3CE}" type="parTrans" cxnId="{012D9D40-069C-48D0-8AE9-9C4829A56C7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F168E043-ED7E-44BD-B987-A3B248FA8130}" type="sibTrans" cxnId="{012D9D40-069C-48D0-8AE9-9C4829A56C7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584A7EF9-53FF-4DB7-BCC7-592B4A3E74EA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 smtClean="0"/>
            <a:t>Emotional</a:t>
          </a:r>
          <a:r>
            <a:rPr lang="es-ES" sz="1200" dirty="0" smtClean="0"/>
            <a:t> status</a:t>
          </a:r>
          <a:endParaRPr lang="es-ES" sz="1200" dirty="0"/>
        </a:p>
      </dgm:t>
    </dgm:pt>
    <dgm:pt modelId="{9C6E51CB-7683-4977-AD9A-9F4C77AD65CC}" type="parTrans" cxnId="{B03ED122-6A77-4A37-A63F-9C6001DE65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C1F66C29-598D-49DC-AE6F-ADAC868D821B}" type="sibTrans" cxnId="{B03ED122-6A77-4A37-A63F-9C6001DE65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530C44DE-301B-4F5E-8843-5D1870E2871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Personal </a:t>
          </a:r>
          <a:r>
            <a:rPr lang="es-ES" sz="1200" dirty="0" err="1" smtClean="0"/>
            <a:t>competencies</a:t>
          </a:r>
          <a:endParaRPr lang="es-ES" sz="1200" dirty="0"/>
        </a:p>
      </dgm:t>
    </dgm:pt>
    <dgm:pt modelId="{FC40D5BA-E2AB-42D4-9E21-96A78203DD97}" type="parTrans" cxnId="{8EDF0B90-AFB4-41BE-82E3-D04BCBADC43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B26AD472-91AB-4403-BF44-7AA52081B51D}" type="sibTrans" cxnId="{8EDF0B90-AFB4-41BE-82E3-D04BCBADC43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BEF1F2CA-4AEE-4BC8-BF6F-E718F2DA9BA6}">
      <dgm:prSet phldrT="[Texto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dirty="0" err="1" smtClean="0"/>
            <a:t>Relationship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living </a:t>
          </a:r>
          <a:r>
            <a:rPr lang="es-ES" dirty="0" err="1" smtClean="0"/>
            <a:t>unit</a:t>
          </a:r>
          <a:endParaRPr lang="es-ES" dirty="0"/>
        </a:p>
      </dgm:t>
    </dgm:pt>
    <dgm:pt modelId="{57307DED-8DCD-4D12-BB12-51208E2E7B70}" type="parTrans" cxnId="{97169A1B-AEEA-4FB6-BE28-27DEEF392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6A9ABBD7-A3E4-4B07-84F2-B019E56EFC06}" type="sibTrans" cxnId="{97169A1B-AEEA-4FB6-BE28-27DEEF392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07F694A3-E2AA-46B3-B940-F42993AD443B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Social capital </a:t>
          </a:r>
          <a:r>
            <a:rPr lang="es-ES" sz="1050" dirty="0" smtClean="0"/>
            <a:t>(</a:t>
          </a:r>
          <a:r>
            <a:rPr lang="es-ES" sz="1050" dirty="0" err="1" smtClean="0"/>
            <a:t>bonding</a:t>
          </a:r>
          <a:r>
            <a:rPr lang="es-ES" sz="1050" dirty="0"/>
            <a:t>; </a:t>
          </a:r>
          <a:r>
            <a:rPr lang="es-ES" sz="1050" dirty="0" err="1"/>
            <a:t>bridging</a:t>
          </a:r>
          <a:r>
            <a:rPr lang="es-ES" sz="1050" dirty="0"/>
            <a:t>/</a:t>
          </a:r>
          <a:r>
            <a:rPr lang="es-ES" sz="1050" dirty="0" err="1"/>
            <a:t>linking</a:t>
          </a:r>
          <a:r>
            <a:rPr lang="es-ES" sz="1050" dirty="0"/>
            <a:t>)</a:t>
          </a:r>
          <a:endParaRPr lang="es-ES" sz="1100" dirty="0"/>
        </a:p>
      </dgm:t>
    </dgm:pt>
    <dgm:pt modelId="{8FBB265C-DEE5-4F6F-A76A-DF6AD2482FED}" type="parTrans" cxnId="{ADC89864-CC4E-42DC-8B61-AF8777E0921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F4BCF91C-BEF4-4E46-9500-37D48AA9E35F}" type="sibTrans" cxnId="{ADC89864-CC4E-42DC-8B61-AF8777E0921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466B578C-F82F-4381-94BC-4793260E8A07}" type="pres">
      <dgm:prSet presAssocID="{BD7CC504-E06C-4DBC-B52E-2916B9F385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AFEB8A-3979-42CF-927B-C2FA11A9749A}" type="pres">
      <dgm:prSet presAssocID="{F978312B-8458-482C-A6BE-8160049B7752}" presName="root" presStyleCnt="0"/>
      <dgm:spPr/>
    </dgm:pt>
    <dgm:pt modelId="{2D4AE1D6-05F2-428E-8BCC-86B600F9A668}" type="pres">
      <dgm:prSet presAssocID="{F978312B-8458-482C-A6BE-8160049B7752}" presName="rootComposite" presStyleCnt="0"/>
      <dgm:spPr/>
    </dgm:pt>
    <dgm:pt modelId="{F12A367F-5AC3-499B-AA47-965EF6B81604}" type="pres">
      <dgm:prSet presAssocID="{F978312B-8458-482C-A6BE-8160049B7752}" presName="rootText" presStyleLbl="node1" presStyleIdx="0" presStyleCnt="6"/>
      <dgm:spPr/>
      <dgm:t>
        <a:bodyPr/>
        <a:lstStyle/>
        <a:p>
          <a:endParaRPr lang="es-ES"/>
        </a:p>
      </dgm:t>
    </dgm:pt>
    <dgm:pt modelId="{1B7711BB-DE83-423F-AD0E-201929DE3D56}" type="pres">
      <dgm:prSet presAssocID="{F978312B-8458-482C-A6BE-8160049B7752}" presName="rootConnector" presStyleLbl="node1" presStyleIdx="0" presStyleCnt="6"/>
      <dgm:spPr/>
      <dgm:t>
        <a:bodyPr/>
        <a:lstStyle/>
        <a:p>
          <a:endParaRPr lang="es-ES"/>
        </a:p>
      </dgm:t>
    </dgm:pt>
    <dgm:pt modelId="{2B0A53E7-7F88-406B-829A-9EACB4454ADE}" type="pres">
      <dgm:prSet presAssocID="{F978312B-8458-482C-A6BE-8160049B7752}" presName="childShape" presStyleCnt="0"/>
      <dgm:spPr/>
    </dgm:pt>
    <dgm:pt modelId="{3C6C45B3-6AE3-4CC2-A56B-0587825B8EA1}" type="pres">
      <dgm:prSet presAssocID="{57EEC062-A51A-415B-86A1-4B3761B10EBD}" presName="Name13" presStyleLbl="parChTrans1D2" presStyleIdx="0" presStyleCnt="14"/>
      <dgm:spPr/>
      <dgm:t>
        <a:bodyPr/>
        <a:lstStyle/>
        <a:p>
          <a:endParaRPr lang="es-ES"/>
        </a:p>
      </dgm:t>
    </dgm:pt>
    <dgm:pt modelId="{65B3C7F3-A921-4FBC-83E5-FD92A0C552AD}" type="pres">
      <dgm:prSet presAssocID="{8EADC44F-4D4C-409C-8F67-764714C59E40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F240F3-3AB5-441C-AE9F-7FB38E9C986C}" type="pres">
      <dgm:prSet presAssocID="{E9E7B5DA-FB19-4662-8F5D-19C3A76CDD60}" presName="Name13" presStyleLbl="parChTrans1D2" presStyleIdx="1" presStyleCnt="14"/>
      <dgm:spPr/>
      <dgm:t>
        <a:bodyPr/>
        <a:lstStyle/>
        <a:p>
          <a:endParaRPr lang="es-ES"/>
        </a:p>
      </dgm:t>
    </dgm:pt>
    <dgm:pt modelId="{4D84690B-32F5-4C5D-88F8-5FBC58926E14}" type="pres">
      <dgm:prSet presAssocID="{3B0F021C-97E8-40E7-83D5-13F811C2B982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DA885-1AF5-456E-8F45-255E42BAD377}" type="pres">
      <dgm:prSet presAssocID="{A45570C7-6C15-4A74-9677-2EE13E6B9592}" presName="Name13" presStyleLbl="parChTrans1D2" presStyleIdx="2" presStyleCnt="14"/>
      <dgm:spPr/>
      <dgm:t>
        <a:bodyPr/>
        <a:lstStyle/>
        <a:p>
          <a:endParaRPr lang="es-ES"/>
        </a:p>
      </dgm:t>
    </dgm:pt>
    <dgm:pt modelId="{08C24FFD-2B1C-4AD4-B225-51F08DB57C91}" type="pres">
      <dgm:prSet presAssocID="{A54768F9-9DA6-442D-A64D-E1E45F59FCA4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80A167-5818-498C-9EEA-D0744440D9B1}" type="pres">
      <dgm:prSet presAssocID="{0C02AC9A-E815-4DE3-9902-7356C894A278}" presName="root" presStyleCnt="0"/>
      <dgm:spPr/>
    </dgm:pt>
    <dgm:pt modelId="{0AECBA12-D5E5-41DF-8D8B-18A5B7239378}" type="pres">
      <dgm:prSet presAssocID="{0C02AC9A-E815-4DE3-9902-7356C894A278}" presName="rootComposite" presStyleCnt="0"/>
      <dgm:spPr/>
    </dgm:pt>
    <dgm:pt modelId="{3F946880-A753-415E-95A5-9513F72AAE8F}" type="pres">
      <dgm:prSet presAssocID="{0C02AC9A-E815-4DE3-9902-7356C894A278}" presName="rootText" presStyleLbl="node1" presStyleIdx="1" presStyleCnt="6"/>
      <dgm:spPr/>
      <dgm:t>
        <a:bodyPr/>
        <a:lstStyle/>
        <a:p>
          <a:endParaRPr lang="es-ES"/>
        </a:p>
      </dgm:t>
    </dgm:pt>
    <dgm:pt modelId="{BA37ABB1-66CE-4CB8-BF31-51A774B10D44}" type="pres">
      <dgm:prSet presAssocID="{0C02AC9A-E815-4DE3-9902-7356C894A278}" presName="rootConnector" presStyleLbl="node1" presStyleIdx="1" presStyleCnt="6"/>
      <dgm:spPr/>
      <dgm:t>
        <a:bodyPr/>
        <a:lstStyle/>
        <a:p>
          <a:endParaRPr lang="es-ES"/>
        </a:p>
      </dgm:t>
    </dgm:pt>
    <dgm:pt modelId="{953CC641-B6EA-4C8F-A6C5-AB2D35C43888}" type="pres">
      <dgm:prSet presAssocID="{0C02AC9A-E815-4DE3-9902-7356C894A278}" presName="childShape" presStyleCnt="0"/>
      <dgm:spPr/>
    </dgm:pt>
    <dgm:pt modelId="{5B2DE2F3-C13F-4B9A-9A97-7523C48F4AA0}" type="pres">
      <dgm:prSet presAssocID="{A13A3029-E41B-4EB7-9789-4E2079A64E2F}" presName="Name13" presStyleLbl="parChTrans1D2" presStyleIdx="3" presStyleCnt="14"/>
      <dgm:spPr/>
      <dgm:t>
        <a:bodyPr/>
        <a:lstStyle/>
        <a:p>
          <a:endParaRPr lang="es-ES"/>
        </a:p>
      </dgm:t>
    </dgm:pt>
    <dgm:pt modelId="{807D8503-4500-42F1-9A44-7ACF71D8E6E2}" type="pres">
      <dgm:prSet presAssocID="{45D16BC5-BF13-4E54-A220-B0EBDAE4B001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1D3ED1-5FCB-42CF-BD39-03A7E8CE0C48}" type="pres">
      <dgm:prSet presAssocID="{EA14C7A2-ABC2-46DF-AC76-91AF234AF2F9}" presName="Name13" presStyleLbl="parChTrans1D2" presStyleIdx="4" presStyleCnt="14"/>
      <dgm:spPr/>
      <dgm:t>
        <a:bodyPr/>
        <a:lstStyle/>
        <a:p>
          <a:endParaRPr lang="es-ES"/>
        </a:p>
      </dgm:t>
    </dgm:pt>
    <dgm:pt modelId="{E024E9A1-231A-49D2-96F3-30DB830FB3B0}" type="pres">
      <dgm:prSet presAssocID="{7C28A6A0-C3F7-4626-814B-29ED7FBA0ED8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75096E-85F8-4F28-95CE-7CA7422F8CE5}" type="pres">
      <dgm:prSet presAssocID="{F8134896-04DC-4140-8653-B4DC3F4BBF32}" presName="root" presStyleCnt="0"/>
      <dgm:spPr/>
    </dgm:pt>
    <dgm:pt modelId="{100ECF2D-BB7D-4433-8940-CD9E13AA3552}" type="pres">
      <dgm:prSet presAssocID="{F8134896-04DC-4140-8653-B4DC3F4BBF32}" presName="rootComposite" presStyleCnt="0"/>
      <dgm:spPr/>
    </dgm:pt>
    <dgm:pt modelId="{EF91B8E0-394E-43F3-B457-07F48E2968F3}" type="pres">
      <dgm:prSet presAssocID="{F8134896-04DC-4140-8653-B4DC3F4BBF32}" presName="rootText" presStyleLbl="node1" presStyleIdx="2" presStyleCnt="6"/>
      <dgm:spPr/>
      <dgm:t>
        <a:bodyPr/>
        <a:lstStyle/>
        <a:p>
          <a:endParaRPr lang="es-ES"/>
        </a:p>
      </dgm:t>
    </dgm:pt>
    <dgm:pt modelId="{62840BDB-F094-4BB3-B74E-ABE90DED338E}" type="pres">
      <dgm:prSet presAssocID="{F8134896-04DC-4140-8653-B4DC3F4BBF32}" presName="rootConnector" presStyleLbl="node1" presStyleIdx="2" presStyleCnt="6"/>
      <dgm:spPr/>
      <dgm:t>
        <a:bodyPr/>
        <a:lstStyle/>
        <a:p>
          <a:endParaRPr lang="es-ES"/>
        </a:p>
      </dgm:t>
    </dgm:pt>
    <dgm:pt modelId="{A2A60858-B694-4A12-9DBC-5EE55C80B3C2}" type="pres">
      <dgm:prSet presAssocID="{F8134896-04DC-4140-8653-B4DC3F4BBF32}" presName="childShape" presStyleCnt="0"/>
      <dgm:spPr/>
    </dgm:pt>
    <dgm:pt modelId="{3DF175F2-F593-4DDB-9783-B40BD2628521}" type="pres">
      <dgm:prSet presAssocID="{24B89143-5F1B-41DF-B40B-B87D4E32CC89}" presName="Name13" presStyleLbl="parChTrans1D2" presStyleIdx="5" presStyleCnt="14"/>
      <dgm:spPr/>
      <dgm:t>
        <a:bodyPr/>
        <a:lstStyle/>
        <a:p>
          <a:endParaRPr lang="es-ES"/>
        </a:p>
      </dgm:t>
    </dgm:pt>
    <dgm:pt modelId="{0AF753D1-F945-4561-80D1-F120E5419B5A}" type="pres">
      <dgm:prSet presAssocID="{27C5E5CB-DA14-4CD7-8E11-1CE1C01FE6F2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082C3C-F1AD-4B87-B197-E2D400DFABE3}" type="pres">
      <dgm:prSet presAssocID="{6705DBA9-CDB7-41E0-9E99-68ED6951DB96}" presName="Name13" presStyleLbl="parChTrans1D2" presStyleIdx="6" presStyleCnt="14"/>
      <dgm:spPr/>
      <dgm:t>
        <a:bodyPr/>
        <a:lstStyle/>
        <a:p>
          <a:endParaRPr lang="es-ES"/>
        </a:p>
      </dgm:t>
    </dgm:pt>
    <dgm:pt modelId="{B2A51A4C-0300-4BC3-A135-58331C86413F}" type="pres">
      <dgm:prSet presAssocID="{2539EE26-4CFD-46ED-A437-D6264995A076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5E16D-5F8D-4D61-B95C-0E6744FF796E}" type="pres">
      <dgm:prSet presAssocID="{ABAC5594-917C-4ABD-95A5-0DD7907A6859}" presName="Name13" presStyleLbl="parChTrans1D2" presStyleIdx="7" presStyleCnt="14"/>
      <dgm:spPr/>
      <dgm:t>
        <a:bodyPr/>
        <a:lstStyle/>
        <a:p>
          <a:endParaRPr lang="es-ES"/>
        </a:p>
      </dgm:t>
    </dgm:pt>
    <dgm:pt modelId="{A0E73A38-D040-40CC-8EDE-DF3DE53A6D79}" type="pres">
      <dgm:prSet presAssocID="{A085DA14-42B8-4AEA-BCC6-D4F3B7E82E42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10A9E9-DD8C-43BC-A6AF-204A9647DDEA}" type="pres">
      <dgm:prSet presAssocID="{F82F7806-1D17-43BB-B469-2E7810D7FAE8}" presName="root" presStyleCnt="0"/>
      <dgm:spPr/>
    </dgm:pt>
    <dgm:pt modelId="{3E50E37B-5F08-4A42-A1EC-9A72A18D0A9B}" type="pres">
      <dgm:prSet presAssocID="{F82F7806-1D17-43BB-B469-2E7810D7FAE8}" presName="rootComposite" presStyleCnt="0"/>
      <dgm:spPr/>
    </dgm:pt>
    <dgm:pt modelId="{80465843-D45A-436A-AD75-48675D08F028}" type="pres">
      <dgm:prSet presAssocID="{F82F7806-1D17-43BB-B469-2E7810D7FAE8}" presName="rootText" presStyleLbl="node1" presStyleIdx="3" presStyleCnt="6"/>
      <dgm:spPr/>
      <dgm:t>
        <a:bodyPr/>
        <a:lstStyle/>
        <a:p>
          <a:endParaRPr lang="es-ES"/>
        </a:p>
      </dgm:t>
    </dgm:pt>
    <dgm:pt modelId="{B8387270-43B5-418D-BCA0-C87FFF8D3F34}" type="pres">
      <dgm:prSet presAssocID="{F82F7806-1D17-43BB-B469-2E7810D7FAE8}" presName="rootConnector" presStyleLbl="node1" presStyleIdx="3" presStyleCnt="6"/>
      <dgm:spPr/>
      <dgm:t>
        <a:bodyPr/>
        <a:lstStyle/>
        <a:p>
          <a:endParaRPr lang="es-ES"/>
        </a:p>
      </dgm:t>
    </dgm:pt>
    <dgm:pt modelId="{E47C395B-71E0-46B4-86E7-B2C9314E6374}" type="pres">
      <dgm:prSet presAssocID="{F82F7806-1D17-43BB-B469-2E7810D7FAE8}" presName="childShape" presStyleCnt="0"/>
      <dgm:spPr/>
    </dgm:pt>
    <dgm:pt modelId="{15BEFB37-A784-4340-B046-DD6C6DF308FA}" type="pres">
      <dgm:prSet presAssocID="{228228FB-3A2E-45D5-9165-A0E23674F1C9}" presName="Name13" presStyleLbl="parChTrans1D2" presStyleIdx="8" presStyleCnt="14"/>
      <dgm:spPr/>
      <dgm:t>
        <a:bodyPr/>
        <a:lstStyle/>
        <a:p>
          <a:endParaRPr lang="es-ES"/>
        </a:p>
      </dgm:t>
    </dgm:pt>
    <dgm:pt modelId="{F677CDCE-2FCA-4F52-8BA2-C7BD37084228}" type="pres">
      <dgm:prSet presAssocID="{0BBB2064-11DB-4202-A395-76080F092A2D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CF1AC-B1F9-46B4-AD3F-E22BA16DC992}" type="pres">
      <dgm:prSet presAssocID="{F0E8A529-045D-493E-8212-A3EC4D8EDFE6}" presName="Name13" presStyleLbl="parChTrans1D2" presStyleIdx="9" presStyleCnt="14"/>
      <dgm:spPr/>
      <dgm:t>
        <a:bodyPr/>
        <a:lstStyle/>
        <a:p>
          <a:endParaRPr lang="es-ES"/>
        </a:p>
      </dgm:t>
    </dgm:pt>
    <dgm:pt modelId="{77CE8C0B-27E8-49D8-B888-4042F632569A}" type="pres">
      <dgm:prSet presAssocID="{7232B683-928A-42BE-B098-0CE49B321194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03F4A-9272-4D5E-912C-62BE9CBE37B5}" type="pres">
      <dgm:prSet presAssocID="{8BCAF3F1-E7F2-458C-B9A0-6743C29F0A8F}" presName="root" presStyleCnt="0"/>
      <dgm:spPr/>
    </dgm:pt>
    <dgm:pt modelId="{40583FA9-711C-40C9-93B1-14686BB5B03B}" type="pres">
      <dgm:prSet presAssocID="{8BCAF3F1-E7F2-458C-B9A0-6743C29F0A8F}" presName="rootComposite" presStyleCnt="0"/>
      <dgm:spPr/>
    </dgm:pt>
    <dgm:pt modelId="{BA5C242C-B569-458D-A30E-496AB17FB05E}" type="pres">
      <dgm:prSet presAssocID="{8BCAF3F1-E7F2-458C-B9A0-6743C29F0A8F}" presName="rootText" presStyleLbl="node1" presStyleIdx="4" presStyleCnt="6"/>
      <dgm:spPr/>
      <dgm:t>
        <a:bodyPr/>
        <a:lstStyle/>
        <a:p>
          <a:endParaRPr lang="es-ES"/>
        </a:p>
      </dgm:t>
    </dgm:pt>
    <dgm:pt modelId="{EFE91C10-DEA1-40F1-86ED-EED1FDABEA5B}" type="pres">
      <dgm:prSet presAssocID="{8BCAF3F1-E7F2-458C-B9A0-6743C29F0A8F}" presName="rootConnector" presStyleLbl="node1" presStyleIdx="4" presStyleCnt="6"/>
      <dgm:spPr/>
      <dgm:t>
        <a:bodyPr/>
        <a:lstStyle/>
        <a:p>
          <a:endParaRPr lang="es-ES"/>
        </a:p>
      </dgm:t>
    </dgm:pt>
    <dgm:pt modelId="{0C2C387F-AC46-4B83-BAD4-D12DD7BE7993}" type="pres">
      <dgm:prSet presAssocID="{8BCAF3F1-E7F2-458C-B9A0-6743C29F0A8F}" presName="childShape" presStyleCnt="0"/>
      <dgm:spPr/>
    </dgm:pt>
    <dgm:pt modelId="{24C47842-2AB6-4497-81EC-3A347D1620E0}" type="pres">
      <dgm:prSet presAssocID="{9C6E51CB-7683-4977-AD9A-9F4C77AD65CC}" presName="Name13" presStyleLbl="parChTrans1D2" presStyleIdx="10" presStyleCnt="14"/>
      <dgm:spPr/>
      <dgm:t>
        <a:bodyPr/>
        <a:lstStyle/>
        <a:p>
          <a:endParaRPr lang="es-ES"/>
        </a:p>
      </dgm:t>
    </dgm:pt>
    <dgm:pt modelId="{6230FC5A-7CD8-45B6-A9C1-9776EBEA4291}" type="pres">
      <dgm:prSet presAssocID="{584A7EF9-53FF-4DB7-BCC7-592B4A3E74E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48E48F-F2B6-4291-8043-84384C2F8901}" type="pres">
      <dgm:prSet presAssocID="{FC40D5BA-E2AB-42D4-9E21-96A78203DD97}" presName="Name13" presStyleLbl="parChTrans1D2" presStyleIdx="11" presStyleCnt="14"/>
      <dgm:spPr/>
      <dgm:t>
        <a:bodyPr/>
        <a:lstStyle/>
        <a:p>
          <a:endParaRPr lang="es-ES"/>
        </a:p>
      </dgm:t>
    </dgm:pt>
    <dgm:pt modelId="{83366A7D-EDDC-4093-833E-924EF1FEE882}" type="pres">
      <dgm:prSet presAssocID="{530C44DE-301B-4F5E-8843-5D1870E2871E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0B835-9A8C-4089-8D00-4D8FC9A7D9C7}" type="pres">
      <dgm:prSet presAssocID="{7F3934E2-31A2-4956-9FF9-55D759610EF4}" presName="root" presStyleCnt="0"/>
      <dgm:spPr/>
    </dgm:pt>
    <dgm:pt modelId="{EB876D30-A560-46B8-920D-C5F9085FE18E}" type="pres">
      <dgm:prSet presAssocID="{7F3934E2-31A2-4956-9FF9-55D759610EF4}" presName="rootComposite" presStyleCnt="0"/>
      <dgm:spPr/>
    </dgm:pt>
    <dgm:pt modelId="{455688DB-5D34-432F-A97C-56B9564D9402}" type="pres">
      <dgm:prSet presAssocID="{7F3934E2-31A2-4956-9FF9-55D759610EF4}" presName="rootText" presStyleLbl="node1" presStyleIdx="5" presStyleCnt="6"/>
      <dgm:spPr/>
      <dgm:t>
        <a:bodyPr/>
        <a:lstStyle/>
        <a:p>
          <a:endParaRPr lang="es-ES"/>
        </a:p>
      </dgm:t>
    </dgm:pt>
    <dgm:pt modelId="{677F8CD0-9ABD-4C20-8AB5-87E1E224D6B6}" type="pres">
      <dgm:prSet presAssocID="{7F3934E2-31A2-4956-9FF9-55D759610EF4}" presName="rootConnector" presStyleLbl="node1" presStyleIdx="5" presStyleCnt="6"/>
      <dgm:spPr/>
      <dgm:t>
        <a:bodyPr/>
        <a:lstStyle/>
        <a:p>
          <a:endParaRPr lang="es-ES"/>
        </a:p>
      </dgm:t>
    </dgm:pt>
    <dgm:pt modelId="{473D4AD2-9EE6-439E-BC7B-E1D7CAD3156D}" type="pres">
      <dgm:prSet presAssocID="{7F3934E2-31A2-4956-9FF9-55D759610EF4}" presName="childShape" presStyleCnt="0"/>
      <dgm:spPr/>
    </dgm:pt>
    <dgm:pt modelId="{825140B9-DBB9-45DF-8C03-286760FCF11C}" type="pres">
      <dgm:prSet presAssocID="{57307DED-8DCD-4D12-BB12-51208E2E7B70}" presName="Name13" presStyleLbl="parChTrans1D2" presStyleIdx="12" presStyleCnt="14"/>
      <dgm:spPr/>
      <dgm:t>
        <a:bodyPr/>
        <a:lstStyle/>
        <a:p>
          <a:endParaRPr lang="es-ES"/>
        </a:p>
      </dgm:t>
    </dgm:pt>
    <dgm:pt modelId="{093A1152-A337-4C73-8EEA-10B49A0842AB}" type="pres">
      <dgm:prSet presAssocID="{BEF1F2CA-4AEE-4BC8-BF6F-E718F2DA9BA6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0BF069-489A-4D31-9B47-E65DE40FC12B}" type="pres">
      <dgm:prSet presAssocID="{8FBB265C-DEE5-4F6F-A76A-DF6AD2482FED}" presName="Name13" presStyleLbl="parChTrans1D2" presStyleIdx="13" presStyleCnt="14"/>
      <dgm:spPr/>
      <dgm:t>
        <a:bodyPr/>
        <a:lstStyle/>
        <a:p>
          <a:endParaRPr lang="es-ES"/>
        </a:p>
      </dgm:t>
    </dgm:pt>
    <dgm:pt modelId="{CF03ACE7-9D2F-4B4E-A2AC-0B51A713DCDD}" type="pres">
      <dgm:prSet presAssocID="{07F694A3-E2AA-46B3-B940-F42993AD443B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890602-5FA4-4BA3-AAB9-52B444CCF531}" type="presOf" srcId="{8BCAF3F1-E7F2-458C-B9A0-6743C29F0A8F}" destId="{BA5C242C-B569-458D-A30E-496AB17FB05E}" srcOrd="0" destOrd="0" presId="urn:microsoft.com/office/officeart/2005/8/layout/hierarchy3"/>
    <dgm:cxn modelId="{7031E6FD-223A-4B8B-B547-DCA4DC67436A}" type="presOf" srcId="{530C44DE-301B-4F5E-8843-5D1870E2871E}" destId="{83366A7D-EDDC-4093-833E-924EF1FEE882}" srcOrd="0" destOrd="0" presId="urn:microsoft.com/office/officeart/2005/8/layout/hierarchy3"/>
    <dgm:cxn modelId="{C556866F-DC16-4431-818D-D92FE9EFC8AA}" type="presOf" srcId="{0C02AC9A-E815-4DE3-9902-7356C894A278}" destId="{BA37ABB1-66CE-4CB8-BF31-51A774B10D44}" srcOrd="1" destOrd="0" presId="urn:microsoft.com/office/officeart/2005/8/layout/hierarchy3"/>
    <dgm:cxn modelId="{8EDF0B90-AFB4-41BE-82E3-D04BCBADC433}" srcId="{8BCAF3F1-E7F2-458C-B9A0-6743C29F0A8F}" destId="{530C44DE-301B-4F5E-8843-5D1870E2871E}" srcOrd="1" destOrd="0" parTransId="{FC40D5BA-E2AB-42D4-9E21-96A78203DD97}" sibTransId="{B26AD472-91AB-4403-BF44-7AA52081B51D}"/>
    <dgm:cxn modelId="{DFE28F49-A585-48D1-8C81-B0B8C14894AB}" type="presOf" srcId="{F82F7806-1D17-43BB-B469-2E7810D7FAE8}" destId="{B8387270-43B5-418D-BCA0-C87FFF8D3F34}" srcOrd="1" destOrd="0" presId="urn:microsoft.com/office/officeart/2005/8/layout/hierarchy3"/>
    <dgm:cxn modelId="{7393AA93-62FE-413B-A75D-424A06E173F3}" type="presOf" srcId="{7232B683-928A-42BE-B098-0CE49B321194}" destId="{77CE8C0B-27E8-49D8-B888-4042F632569A}" srcOrd="0" destOrd="0" presId="urn:microsoft.com/office/officeart/2005/8/layout/hierarchy3"/>
    <dgm:cxn modelId="{E0641852-F9C2-4E74-8249-88C2D1FE6061}" type="presOf" srcId="{3B0F021C-97E8-40E7-83D5-13F811C2B982}" destId="{4D84690B-32F5-4C5D-88F8-5FBC58926E14}" srcOrd="0" destOrd="0" presId="urn:microsoft.com/office/officeart/2005/8/layout/hierarchy3"/>
    <dgm:cxn modelId="{BF7459A3-65D4-4022-8B97-527BBAC37B68}" type="presOf" srcId="{A45570C7-6C15-4A74-9677-2EE13E6B9592}" destId="{3CFDA885-1AF5-456E-8F45-255E42BAD377}" srcOrd="0" destOrd="0" presId="urn:microsoft.com/office/officeart/2005/8/layout/hierarchy3"/>
    <dgm:cxn modelId="{B46CB8D8-9928-4E45-956E-A74C7287FD61}" type="presOf" srcId="{07F694A3-E2AA-46B3-B940-F42993AD443B}" destId="{CF03ACE7-9D2F-4B4E-A2AC-0B51A713DCDD}" srcOrd="0" destOrd="0" presId="urn:microsoft.com/office/officeart/2005/8/layout/hierarchy3"/>
    <dgm:cxn modelId="{B03ED122-6A77-4A37-A63F-9C6001DE65C0}" srcId="{8BCAF3F1-E7F2-458C-B9A0-6743C29F0A8F}" destId="{584A7EF9-53FF-4DB7-BCC7-592B4A3E74EA}" srcOrd="0" destOrd="0" parTransId="{9C6E51CB-7683-4977-AD9A-9F4C77AD65CC}" sibTransId="{C1F66C29-598D-49DC-AE6F-ADAC868D821B}"/>
    <dgm:cxn modelId="{4F8B19A0-0725-43DB-BBF9-85E85EC5801F}" type="presOf" srcId="{ABAC5594-917C-4ABD-95A5-0DD7907A6859}" destId="{9E55E16D-5F8D-4D61-B95C-0E6744FF796E}" srcOrd="0" destOrd="0" presId="urn:microsoft.com/office/officeart/2005/8/layout/hierarchy3"/>
    <dgm:cxn modelId="{C65C8C21-025E-439D-AFC0-095EC9EECA0F}" type="presOf" srcId="{8FBB265C-DEE5-4F6F-A76A-DF6AD2482FED}" destId="{980BF069-489A-4D31-9B47-E65DE40FC12B}" srcOrd="0" destOrd="0" presId="urn:microsoft.com/office/officeart/2005/8/layout/hierarchy3"/>
    <dgm:cxn modelId="{A7BEBBCE-6056-4385-AA27-9E6B6CD27F8B}" type="presOf" srcId="{F978312B-8458-482C-A6BE-8160049B7752}" destId="{F12A367F-5AC3-499B-AA47-965EF6B81604}" srcOrd="0" destOrd="0" presId="urn:microsoft.com/office/officeart/2005/8/layout/hierarchy3"/>
    <dgm:cxn modelId="{E37C5E4B-2F67-4CB4-9366-CF4E07D61BFB}" type="presOf" srcId="{2539EE26-4CFD-46ED-A437-D6264995A076}" destId="{B2A51A4C-0300-4BC3-A135-58331C86413F}" srcOrd="0" destOrd="0" presId="urn:microsoft.com/office/officeart/2005/8/layout/hierarchy3"/>
    <dgm:cxn modelId="{E3A58036-2D59-4B35-8E8A-A9899CCA6783}" type="presOf" srcId="{7F3934E2-31A2-4956-9FF9-55D759610EF4}" destId="{677F8CD0-9ABD-4C20-8AB5-87E1E224D6B6}" srcOrd="1" destOrd="0" presId="urn:microsoft.com/office/officeart/2005/8/layout/hierarchy3"/>
    <dgm:cxn modelId="{EAC5E33A-32E7-49EF-B0EA-E0BBA0563572}" type="presOf" srcId="{8BCAF3F1-E7F2-458C-B9A0-6743C29F0A8F}" destId="{EFE91C10-DEA1-40F1-86ED-EED1FDABEA5B}" srcOrd="1" destOrd="0" presId="urn:microsoft.com/office/officeart/2005/8/layout/hierarchy3"/>
    <dgm:cxn modelId="{3CDB0E1D-5F72-4E3F-8914-8351783F6B17}" type="presOf" srcId="{E9E7B5DA-FB19-4662-8F5D-19C3A76CDD60}" destId="{E1F240F3-3AB5-441C-AE9F-7FB38E9C986C}" srcOrd="0" destOrd="0" presId="urn:microsoft.com/office/officeart/2005/8/layout/hierarchy3"/>
    <dgm:cxn modelId="{3AE7BC7F-3EBD-405A-9FB4-59F48CBC4E7F}" type="presOf" srcId="{9C6E51CB-7683-4977-AD9A-9F4C77AD65CC}" destId="{24C47842-2AB6-4497-81EC-3A347D1620E0}" srcOrd="0" destOrd="0" presId="urn:microsoft.com/office/officeart/2005/8/layout/hierarchy3"/>
    <dgm:cxn modelId="{972E399E-B505-4207-8652-A258FF4927AC}" srcId="{BD7CC504-E06C-4DBC-B52E-2916B9F38565}" destId="{8BCAF3F1-E7F2-458C-B9A0-6743C29F0A8F}" srcOrd="4" destOrd="0" parTransId="{5B68A7CF-4230-4EE3-9860-8CE0845FCB15}" sibTransId="{6A2B1ACF-2D03-45F0-9099-A9CA4845B8E5}"/>
    <dgm:cxn modelId="{29BAB3CC-FADF-4DFD-92DD-7F3E6EBD0B97}" type="presOf" srcId="{BEF1F2CA-4AEE-4BC8-BF6F-E718F2DA9BA6}" destId="{093A1152-A337-4C73-8EEA-10B49A0842AB}" srcOrd="0" destOrd="0" presId="urn:microsoft.com/office/officeart/2005/8/layout/hierarchy3"/>
    <dgm:cxn modelId="{95FDE5E5-A91E-4A10-B9B0-31FB464A7C47}" type="presOf" srcId="{F8134896-04DC-4140-8653-B4DC3F4BBF32}" destId="{EF91B8E0-394E-43F3-B457-07F48E2968F3}" srcOrd="0" destOrd="0" presId="urn:microsoft.com/office/officeart/2005/8/layout/hierarchy3"/>
    <dgm:cxn modelId="{D81B678F-42A9-4180-81C1-64F5EAA525FA}" type="presOf" srcId="{228228FB-3A2E-45D5-9165-A0E23674F1C9}" destId="{15BEFB37-A784-4340-B046-DD6C6DF308FA}" srcOrd="0" destOrd="0" presId="urn:microsoft.com/office/officeart/2005/8/layout/hierarchy3"/>
    <dgm:cxn modelId="{2B2BEBED-1570-4DE9-96A4-D55AE3D6A5C0}" type="presOf" srcId="{F0E8A529-045D-493E-8212-A3EC4D8EDFE6}" destId="{2F4CF1AC-B1F9-46B4-AD3F-E22BA16DC992}" srcOrd="0" destOrd="0" presId="urn:microsoft.com/office/officeart/2005/8/layout/hierarchy3"/>
    <dgm:cxn modelId="{FDE88464-81BF-4E20-949B-3F7F9A84DCDD}" type="presOf" srcId="{A085DA14-42B8-4AEA-BCC6-D4F3B7E82E42}" destId="{A0E73A38-D040-40CC-8EDE-DF3DE53A6D79}" srcOrd="0" destOrd="0" presId="urn:microsoft.com/office/officeart/2005/8/layout/hierarchy3"/>
    <dgm:cxn modelId="{985D0658-1D6E-484E-BEDF-C212CB7B8991}" type="presOf" srcId="{7F3934E2-31A2-4956-9FF9-55D759610EF4}" destId="{455688DB-5D34-432F-A97C-56B9564D9402}" srcOrd="0" destOrd="0" presId="urn:microsoft.com/office/officeart/2005/8/layout/hierarchy3"/>
    <dgm:cxn modelId="{CFF010B6-92B2-4A69-A71B-A73457ABC368}" srcId="{0C02AC9A-E815-4DE3-9902-7356C894A278}" destId="{45D16BC5-BF13-4E54-A220-B0EBDAE4B001}" srcOrd="0" destOrd="0" parTransId="{A13A3029-E41B-4EB7-9789-4E2079A64E2F}" sibTransId="{A9DCFE4D-0B84-4285-B40E-58AA7DA42BB6}"/>
    <dgm:cxn modelId="{459E0328-24B8-47AE-8515-D13DD1B0A146}" srcId="{F978312B-8458-482C-A6BE-8160049B7752}" destId="{3B0F021C-97E8-40E7-83D5-13F811C2B982}" srcOrd="1" destOrd="0" parTransId="{E9E7B5DA-FB19-4662-8F5D-19C3A76CDD60}" sibTransId="{788E7CC3-1E90-4749-93CB-C0F120A0D924}"/>
    <dgm:cxn modelId="{2DC6691F-3E0D-47AF-BFC9-5FF367F0496C}" type="presOf" srcId="{F82F7806-1D17-43BB-B469-2E7810D7FAE8}" destId="{80465843-D45A-436A-AD75-48675D08F028}" srcOrd="0" destOrd="0" presId="urn:microsoft.com/office/officeart/2005/8/layout/hierarchy3"/>
    <dgm:cxn modelId="{D091C406-7C09-42EC-A8B0-A303B44D7693}" type="presOf" srcId="{584A7EF9-53FF-4DB7-BCC7-592B4A3E74EA}" destId="{6230FC5A-7CD8-45B6-A9C1-9776EBEA4291}" srcOrd="0" destOrd="0" presId="urn:microsoft.com/office/officeart/2005/8/layout/hierarchy3"/>
    <dgm:cxn modelId="{C93460EA-DC47-4842-BAB6-0B128E49BC14}" type="presOf" srcId="{F978312B-8458-482C-A6BE-8160049B7752}" destId="{1B7711BB-DE83-423F-AD0E-201929DE3D56}" srcOrd="1" destOrd="0" presId="urn:microsoft.com/office/officeart/2005/8/layout/hierarchy3"/>
    <dgm:cxn modelId="{1E695FD0-4F4F-413F-A9B0-F5C70CC1DEFB}" type="presOf" srcId="{EA14C7A2-ABC2-46DF-AC76-91AF234AF2F9}" destId="{B91D3ED1-5FCB-42CF-BD39-03A7E8CE0C48}" srcOrd="0" destOrd="0" presId="urn:microsoft.com/office/officeart/2005/8/layout/hierarchy3"/>
    <dgm:cxn modelId="{96905623-1F7E-4229-B4C7-7FABBCE2D273}" srcId="{0C02AC9A-E815-4DE3-9902-7356C894A278}" destId="{7C28A6A0-C3F7-4626-814B-29ED7FBA0ED8}" srcOrd="1" destOrd="0" parTransId="{EA14C7A2-ABC2-46DF-AC76-91AF234AF2F9}" sibTransId="{72ABB3CE-E3AF-4476-9ADE-DC626BE25C14}"/>
    <dgm:cxn modelId="{97169A1B-AEEA-4FB6-BE28-27DEEF392CE7}" srcId="{7F3934E2-31A2-4956-9FF9-55D759610EF4}" destId="{BEF1F2CA-4AEE-4BC8-BF6F-E718F2DA9BA6}" srcOrd="0" destOrd="0" parTransId="{57307DED-8DCD-4D12-BB12-51208E2E7B70}" sibTransId="{6A9ABBD7-A3E4-4B07-84F2-B019E56EFC06}"/>
    <dgm:cxn modelId="{5AF992F0-89FB-412E-BEF1-28E6FDD9CB1A}" type="presOf" srcId="{0C02AC9A-E815-4DE3-9902-7356C894A278}" destId="{3F946880-A753-415E-95A5-9513F72AAE8F}" srcOrd="0" destOrd="0" presId="urn:microsoft.com/office/officeart/2005/8/layout/hierarchy3"/>
    <dgm:cxn modelId="{D4B42725-61B9-41A2-98A5-5164CC7738C5}" type="presOf" srcId="{A54768F9-9DA6-442D-A64D-E1E45F59FCA4}" destId="{08C24FFD-2B1C-4AD4-B225-51F08DB57C91}" srcOrd="0" destOrd="0" presId="urn:microsoft.com/office/officeart/2005/8/layout/hierarchy3"/>
    <dgm:cxn modelId="{012D9D40-069C-48D0-8AE9-9C4829A56C7B}" srcId="{BD7CC504-E06C-4DBC-B52E-2916B9F38565}" destId="{7F3934E2-31A2-4956-9FF9-55D759610EF4}" srcOrd="5" destOrd="0" parTransId="{78205247-CF8C-4E19-B808-CE0B2168C3CE}" sibTransId="{F168E043-ED7E-44BD-B987-A3B248FA8130}"/>
    <dgm:cxn modelId="{ADC89864-CC4E-42DC-8B61-AF8777E09215}" srcId="{7F3934E2-31A2-4956-9FF9-55D759610EF4}" destId="{07F694A3-E2AA-46B3-B940-F42993AD443B}" srcOrd="1" destOrd="0" parTransId="{8FBB265C-DEE5-4F6F-A76A-DF6AD2482FED}" sibTransId="{F4BCF91C-BEF4-4E46-9500-37D48AA9E35F}"/>
    <dgm:cxn modelId="{ED69E796-264E-4E81-9D24-75DBC58A27CA}" type="presOf" srcId="{24B89143-5F1B-41DF-B40B-B87D4E32CC89}" destId="{3DF175F2-F593-4DDB-9783-B40BD2628521}" srcOrd="0" destOrd="0" presId="urn:microsoft.com/office/officeart/2005/8/layout/hierarchy3"/>
    <dgm:cxn modelId="{4C2231D4-2858-493F-AEFE-82DA76EA4A80}" srcId="{BD7CC504-E06C-4DBC-B52E-2916B9F38565}" destId="{0C02AC9A-E815-4DE3-9902-7356C894A278}" srcOrd="1" destOrd="0" parTransId="{4EDA984B-E2D6-44CF-AE73-93AD80344D10}" sibTransId="{370E5092-B816-46DD-838F-057E5A057911}"/>
    <dgm:cxn modelId="{A0CFF632-DFC9-4C89-A4FE-25E3C44F76E6}" type="presOf" srcId="{A13A3029-E41B-4EB7-9789-4E2079A64E2F}" destId="{5B2DE2F3-C13F-4B9A-9A97-7523C48F4AA0}" srcOrd="0" destOrd="0" presId="urn:microsoft.com/office/officeart/2005/8/layout/hierarchy3"/>
    <dgm:cxn modelId="{86DCB971-F244-4DCD-BA68-00DE1E3F6F4C}" srcId="{F978312B-8458-482C-A6BE-8160049B7752}" destId="{A54768F9-9DA6-442D-A64D-E1E45F59FCA4}" srcOrd="2" destOrd="0" parTransId="{A45570C7-6C15-4A74-9677-2EE13E6B9592}" sibTransId="{946787E6-9371-41B5-BC7A-38ACD5963A19}"/>
    <dgm:cxn modelId="{A9431516-D249-4B8B-85D3-4F9EB929C9EF}" type="presOf" srcId="{0BBB2064-11DB-4202-A395-76080F092A2D}" destId="{F677CDCE-2FCA-4F52-8BA2-C7BD37084228}" srcOrd="0" destOrd="0" presId="urn:microsoft.com/office/officeart/2005/8/layout/hierarchy3"/>
    <dgm:cxn modelId="{4091E7AA-AAF3-4914-B4A6-A9D3BCDD39B2}" srcId="{F82F7806-1D17-43BB-B469-2E7810D7FAE8}" destId="{7232B683-928A-42BE-B098-0CE49B321194}" srcOrd="1" destOrd="0" parTransId="{F0E8A529-045D-493E-8212-A3EC4D8EDFE6}" sibTransId="{DB892D0F-A862-4218-9ECC-598070038212}"/>
    <dgm:cxn modelId="{38F72DBB-FA3E-450B-8848-80DA11F08181}" srcId="{BD7CC504-E06C-4DBC-B52E-2916B9F38565}" destId="{F82F7806-1D17-43BB-B469-2E7810D7FAE8}" srcOrd="3" destOrd="0" parTransId="{DA6FDE77-372F-4F75-871A-D42BEB05411F}" sibTransId="{21682235-D0EE-488C-90B0-B7F60ABF769F}"/>
    <dgm:cxn modelId="{37AD7846-3548-4808-A084-F17954C1A7E9}" srcId="{F8134896-04DC-4140-8653-B4DC3F4BBF32}" destId="{A085DA14-42B8-4AEA-BCC6-D4F3B7E82E42}" srcOrd="2" destOrd="0" parTransId="{ABAC5594-917C-4ABD-95A5-0DD7907A6859}" sibTransId="{A83BA84B-8453-43EF-99DE-087B84D2B8D2}"/>
    <dgm:cxn modelId="{B5B5EE0D-B675-42FE-A02A-C0951A5965C7}" type="presOf" srcId="{FC40D5BA-E2AB-42D4-9E21-96A78203DD97}" destId="{5048E48F-F2B6-4291-8043-84384C2F8901}" srcOrd="0" destOrd="0" presId="urn:microsoft.com/office/officeart/2005/8/layout/hierarchy3"/>
    <dgm:cxn modelId="{C54488C0-80FD-41B4-BCE1-50E5C683EE8D}" type="presOf" srcId="{8EADC44F-4D4C-409C-8F67-764714C59E40}" destId="{65B3C7F3-A921-4FBC-83E5-FD92A0C552AD}" srcOrd="0" destOrd="0" presId="urn:microsoft.com/office/officeart/2005/8/layout/hierarchy3"/>
    <dgm:cxn modelId="{193A9558-AE5E-4B52-B33E-9557D60D2CA3}" type="presOf" srcId="{27C5E5CB-DA14-4CD7-8E11-1CE1C01FE6F2}" destId="{0AF753D1-F945-4561-80D1-F120E5419B5A}" srcOrd="0" destOrd="0" presId="urn:microsoft.com/office/officeart/2005/8/layout/hierarchy3"/>
    <dgm:cxn modelId="{B5D6EB77-6C2C-45E8-8A47-3B476BAF6BCF}" type="presOf" srcId="{6705DBA9-CDB7-41E0-9E99-68ED6951DB96}" destId="{DD082C3C-F1AD-4B87-B197-E2D400DFABE3}" srcOrd="0" destOrd="0" presId="urn:microsoft.com/office/officeart/2005/8/layout/hierarchy3"/>
    <dgm:cxn modelId="{10BFBCC4-1FE0-403E-B7C1-E95BADF19A51}" type="presOf" srcId="{F8134896-04DC-4140-8653-B4DC3F4BBF32}" destId="{62840BDB-F094-4BB3-B74E-ABE90DED338E}" srcOrd="1" destOrd="0" presId="urn:microsoft.com/office/officeart/2005/8/layout/hierarchy3"/>
    <dgm:cxn modelId="{9D09B4B7-F316-453E-8436-630F4D8D5388}" type="presOf" srcId="{BD7CC504-E06C-4DBC-B52E-2916B9F38565}" destId="{466B578C-F82F-4381-94BC-4793260E8A07}" srcOrd="0" destOrd="0" presId="urn:microsoft.com/office/officeart/2005/8/layout/hierarchy3"/>
    <dgm:cxn modelId="{EC4D9176-20CB-46CF-89B2-869A2733B192}" type="presOf" srcId="{57EEC062-A51A-415B-86A1-4B3761B10EBD}" destId="{3C6C45B3-6AE3-4CC2-A56B-0587825B8EA1}" srcOrd="0" destOrd="0" presId="urn:microsoft.com/office/officeart/2005/8/layout/hierarchy3"/>
    <dgm:cxn modelId="{4B16ABCE-D1E2-4409-A6AE-804074AC77D9}" type="presOf" srcId="{7C28A6A0-C3F7-4626-814B-29ED7FBA0ED8}" destId="{E024E9A1-231A-49D2-96F3-30DB830FB3B0}" srcOrd="0" destOrd="0" presId="urn:microsoft.com/office/officeart/2005/8/layout/hierarchy3"/>
    <dgm:cxn modelId="{4C863E2D-1132-498A-8DCE-5E99DB6B59CF}" srcId="{BD7CC504-E06C-4DBC-B52E-2916B9F38565}" destId="{F978312B-8458-482C-A6BE-8160049B7752}" srcOrd="0" destOrd="0" parTransId="{B5ADED67-8031-47CD-AE00-3DE2D1356FA1}" sibTransId="{33E36828-7958-4C06-AF9D-3B045004E1FD}"/>
    <dgm:cxn modelId="{DA19239E-73E8-4389-9CDD-C65E8672852F}" srcId="{F8134896-04DC-4140-8653-B4DC3F4BBF32}" destId="{27C5E5CB-DA14-4CD7-8E11-1CE1C01FE6F2}" srcOrd="0" destOrd="0" parTransId="{24B89143-5F1B-41DF-B40B-B87D4E32CC89}" sibTransId="{52A0A913-8786-4D10-B3FC-8681698FB509}"/>
    <dgm:cxn modelId="{7097F1EA-5C3D-484D-967B-704180442080}" srcId="{F8134896-04DC-4140-8653-B4DC3F4BBF32}" destId="{2539EE26-4CFD-46ED-A437-D6264995A076}" srcOrd="1" destOrd="0" parTransId="{6705DBA9-CDB7-41E0-9E99-68ED6951DB96}" sibTransId="{48485F09-7F23-492D-8063-D4CDE991232E}"/>
    <dgm:cxn modelId="{08E64152-E0BB-49F6-BDDF-819B467CEC4B}" srcId="{BD7CC504-E06C-4DBC-B52E-2916B9F38565}" destId="{F8134896-04DC-4140-8653-B4DC3F4BBF32}" srcOrd="2" destOrd="0" parTransId="{C3E82EEE-401D-48D8-A286-430254DFF02C}" sibTransId="{D76EB5F5-DCB8-40F9-BDD7-E1CA26A4715A}"/>
    <dgm:cxn modelId="{C55A1B04-DB14-434F-B2D7-EE51F45F67EF}" type="presOf" srcId="{45D16BC5-BF13-4E54-A220-B0EBDAE4B001}" destId="{807D8503-4500-42F1-9A44-7ACF71D8E6E2}" srcOrd="0" destOrd="0" presId="urn:microsoft.com/office/officeart/2005/8/layout/hierarchy3"/>
    <dgm:cxn modelId="{97A18D77-6B5C-4517-9089-C565A4F304F2}" srcId="{F978312B-8458-482C-A6BE-8160049B7752}" destId="{8EADC44F-4D4C-409C-8F67-764714C59E40}" srcOrd="0" destOrd="0" parTransId="{57EEC062-A51A-415B-86A1-4B3761B10EBD}" sibTransId="{CAB20F9E-E37F-4C69-A25D-592166E159AD}"/>
    <dgm:cxn modelId="{49F81135-15FE-4CBB-97C5-ED2B514204E6}" srcId="{F82F7806-1D17-43BB-B469-2E7810D7FAE8}" destId="{0BBB2064-11DB-4202-A395-76080F092A2D}" srcOrd="0" destOrd="0" parTransId="{228228FB-3A2E-45D5-9165-A0E23674F1C9}" sibTransId="{F8BDEB28-66AC-4CC2-97BF-688FAEED93FE}"/>
    <dgm:cxn modelId="{A16958E2-44DE-489D-8EDA-865241E2D729}" type="presOf" srcId="{57307DED-8DCD-4D12-BB12-51208E2E7B70}" destId="{825140B9-DBB9-45DF-8C03-286760FCF11C}" srcOrd="0" destOrd="0" presId="urn:microsoft.com/office/officeart/2005/8/layout/hierarchy3"/>
    <dgm:cxn modelId="{0FDACF6A-8924-4499-AE71-6882C4F2602D}" type="presParOf" srcId="{466B578C-F82F-4381-94BC-4793260E8A07}" destId="{A0AFEB8A-3979-42CF-927B-C2FA11A9749A}" srcOrd="0" destOrd="0" presId="urn:microsoft.com/office/officeart/2005/8/layout/hierarchy3"/>
    <dgm:cxn modelId="{6A163A56-8542-4ECA-BBF3-9E68E422F32D}" type="presParOf" srcId="{A0AFEB8A-3979-42CF-927B-C2FA11A9749A}" destId="{2D4AE1D6-05F2-428E-8BCC-86B600F9A668}" srcOrd="0" destOrd="0" presId="urn:microsoft.com/office/officeart/2005/8/layout/hierarchy3"/>
    <dgm:cxn modelId="{44551093-20DA-4715-93D7-261554E442A5}" type="presParOf" srcId="{2D4AE1D6-05F2-428E-8BCC-86B600F9A668}" destId="{F12A367F-5AC3-499B-AA47-965EF6B81604}" srcOrd="0" destOrd="0" presId="urn:microsoft.com/office/officeart/2005/8/layout/hierarchy3"/>
    <dgm:cxn modelId="{43D524B1-243E-4F0B-8D8F-13745EB46FA6}" type="presParOf" srcId="{2D4AE1D6-05F2-428E-8BCC-86B600F9A668}" destId="{1B7711BB-DE83-423F-AD0E-201929DE3D56}" srcOrd="1" destOrd="0" presId="urn:microsoft.com/office/officeart/2005/8/layout/hierarchy3"/>
    <dgm:cxn modelId="{BFA1B150-AF1C-470F-A3C8-19AA73409A7E}" type="presParOf" srcId="{A0AFEB8A-3979-42CF-927B-C2FA11A9749A}" destId="{2B0A53E7-7F88-406B-829A-9EACB4454ADE}" srcOrd="1" destOrd="0" presId="urn:microsoft.com/office/officeart/2005/8/layout/hierarchy3"/>
    <dgm:cxn modelId="{D74C411F-CCCC-4EA2-9AFB-A23D87679F2A}" type="presParOf" srcId="{2B0A53E7-7F88-406B-829A-9EACB4454ADE}" destId="{3C6C45B3-6AE3-4CC2-A56B-0587825B8EA1}" srcOrd="0" destOrd="0" presId="urn:microsoft.com/office/officeart/2005/8/layout/hierarchy3"/>
    <dgm:cxn modelId="{B2B32A9F-82B8-44C8-A433-6092BAD475F9}" type="presParOf" srcId="{2B0A53E7-7F88-406B-829A-9EACB4454ADE}" destId="{65B3C7F3-A921-4FBC-83E5-FD92A0C552AD}" srcOrd="1" destOrd="0" presId="urn:microsoft.com/office/officeart/2005/8/layout/hierarchy3"/>
    <dgm:cxn modelId="{C5DF9443-D78B-4976-9EF7-4FDDEB600E5F}" type="presParOf" srcId="{2B0A53E7-7F88-406B-829A-9EACB4454ADE}" destId="{E1F240F3-3AB5-441C-AE9F-7FB38E9C986C}" srcOrd="2" destOrd="0" presId="urn:microsoft.com/office/officeart/2005/8/layout/hierarchy3"/>
    <dgm:cxn modelId="{A0577426-2480-4C16-AF87-C8D68D97E45E}" type="presParOf" srcId="{2B0A53E7-7F88-406B-829A-9EACB4454ADE}" destId="{4D84690B-32F5-4C5D-88F8-5FBC58926E14}" srcOrd="3" destOrd="0" presId="urn:microsoft.com/office/officeart/2005/8/layout/hierarchy3"/>
    <dgm:cxn modelId="{134589CA-61EE-4014-B42F-1446A4A1E0BD}" type="presParOf" srcId="{2B0A53E7-7F88-406B-829A-9EACB4454ADE}" destId="{3CFDA885-1AF5-456E-8F45-255E42BAD377}" srcOrd="4" destOrd="0" presId="urn:microsoft.com/office/officeart/2005/8/layout/hierarchy3"/>
    <dgm:cxn modelId="{BE99DE9D-3325-4607-BEB1-8C8A065AB553}" type="presParOf" srcId="{2B0A53E7-7F88-406B-829A-9EACB4454ADE}" destId="{08C24FFD-2B1C-4AD4-B225-51F08DB57C91}" srcOrd="5" destOrd="0" presId="urn:microsoft.com/office/officeart/2005/8/layout/hierarchy3"/>
    <dgm:cxn modelId="{61363F37-7E73-4791-AE1D-0D74EEE14FC2}" type="presParOf" srcId="{466B578C-F82F-4381-94BC-4793260E8A07}" destId="{4080A167-5818-498C-9EEA-D0744440D9B1}" srcOrd="1" destOrd="0" presId="urn:microsoft.com/office/officeart/2005/8/layout/hierarchy3"/>
    <dgm:cxn modelId="{4DECB490-4FD0-4FAD-BDB7-E4BB1662C0A6}" type="presParOf" srcId="{4080A167-5818-498C-9EEA-D0744440D9B1}" destId="{0AECBA12-D5E5-41DF-8D8B-18A5B7239378}" srcOrd="0" destOrd="0" presId="urn:microsoft.com/office/officeart/2005/8/layout/hierarchy3"/>
    <dgm:cxn modelId="{02C526CC-C7D7-4C76-9765-2CE95CE0A842}" type="presParOf" srcId="{0AECBA12-D5E5-41DF-8D8B-18A5B7239378}" destId="{3F946880-A753-415E-95A5-9513F72AAE8F}" srcOrd="0" destOrd="0" presId="urn:microsoft.com/office/officeart/2005/8/layout/hierarchy3"/>
    <dgm:cxn modelId="{2F7B0203-E23A-421D-94A1-0B464E00155D}" type="presParOf" srcId="{0AECBA12-D5E5-41DF-8D8B-18A5B7239378}" destId="{BA37ABB1-66CE-4CB8-BF31-51A774B10D44}" srcOrd="1" destOrd="0" presId="urn:microsoft.com/office/officeart/2005/8/layout/hierarchy3"/>
    <dgm:cxn modelId="{453E9952-BF8E-4831-ABB1-61857B7FF430}" type="presParOf" srcId="{4080A167-5818-498C-9EEA-D0744440D9B1}" destId="{953CC641-B6EA-4C8F-A6C5-AB2D35C43888}" srcOrd="1" destOrd="0" presId="urn:microsoft.com/office/officeart/2005/8/layout/hierarchy3"/>
    <dgm:cxn modelId="{1E3CDAE0-B80F-4EC5-9676-3075369EF988}" type="presParOf" srcId="{953CC641-B6EA-4C8F-A6C5-AB2D35C43888}" destId="{5B2DE2F3-C13F-4B9A-9A97-7523C48F4AA0}" srcOrd="0" destOrd="0" presId="urn:microsoft.com/office/officeart/2005/8/layout/hierarchy3"/>
    <dgm:cxn modelId="{50ACC358-D4CB-4222-955C-D70AF5B819E0}" type="presParOf" srcId="{953CC641-B6EA-4C8F-A6C5-AB2D35C43888}" destId="{807D8503-4500-42F1-9A44-7ACF71D8E6E2}" srcOrd="1" destOrd="0" presId="urn:microsoft.com/office/officeart/2005/8/layout/hierarchy3"/>
    <dgm:cxn modelId="{CD7CF62E-C1BC-4E50-8240-5A9A4AE64FEE}" type="presParOf" srcId="{953CC641-B6EA-4C8F-A6C5-AB2D35C43888}" destId="{B91D3ED1-5FCB-42CF-BD39-03A7E8CE0C48}" srcOrd="2" destOrd="0" presId="urn:microsoft.com/office/officeart/2005/8/layout/hierarchy3"/>
    <dgm:cxn modelId="{B3155DAB-7378-40FC-9736-17D80A897BA0}" type="presParOf" srcId="{953CC641-B6EA-4C8F-A6C5-AB2D35C43888}" destId="{E024E9A1-231A-49D2-96F3-30DB830FB3B0}" srcOrd="3" destOrd="0" presId="urn:microsoft.com/office/officeart/2005/8/layout/hierarchy3"/>
    <dgm:cxn modelId="{4ED2BEF5-F54A-4E11-BC28-B0A41FD4B7A5}" type="presParOf" srcId="{466B578C-F82F-4381-94BC-4793260E8A07}" destId="{2875096E-85F8-4F28-95CE-7CA7422F8CE5}" srcOrd="2" destOrd="0" presId="urn:microsoft.com/office/officeart/2005/8/layout/hierarchy3"/>
    <dgm:cxn modelId="{AE089216-4E03-4661-B0F9-CB71E1BFD0D0}" type="presParOf" srcId="{2875096E-85F8-4F28-95CE-7CA7422F8CE5}" destId="{100ECF2D-BB7D-4433-8940-CD9E13AA3552}" srcOrd="0" destOrd="0" presId="urn:microsoft.com/office/officeart/2005/8/layout/hierarchy3"/>
    <dgm:cxn modelId="{B90006C4-0149-4A84-B34B-262471A39180}" type="presParOf" srcId="{100ECF2D-BB7D-4433-8940-CD9E13AA3552}" destId="{EF91B8E0-394E-43F3-B457-07F48E2968F3}" srcOrd="0" destOrd="0" presId="urn:microsoft.com/office/officeart/2005/8/layout/hierarchy3"/>
    <dgm:cxn modelId="{29DBA09A-96C0-43F7-A3C1-C2150C463D69}" type="presParOf" srcId="{100ECF2D-BB7D-4433-8940-CD9E13AA3552}" destId="{62840BDB-F094-4BB3-B74E-ABE90DED338E}" srcOrd="1" destOrd="0" presId="urn:microsoft.com/office/officeart/2005/8/layout/hierarchy3"/>
    <dgm:cxn modelId="{34139453-440C-4A93-8785-B90DB45A0EB3}" type="presParOf" srcId="{2875096E-85F8-4F28-95CE-7CA7422F8CE5}" destId="{A2A60858-B694-4A12-9DBC-5EE55C80B3C2}" srcOrd="1" destOrd="0" presId="urn:microsoft.com/office/officeart/2005/8/layout/hierarchy3"/>
    <dgm:cxn modelId="{94207ADC-A9A6-40BF-BC38-D388DA7A34EA}" type="presParOf" srcId="{A2A60858-B694-4A12-9DBC-5EE55C80B3C2}" destId="{3DF175F2-F593-4DDB-9783-B40BD2628521}" srcOrd="0" destOrd="0" presId="urn:microsoft.com/office/officeart/2005/8/layout/hierarchy3"/>
    <dgm:cxn modelId="{0BE4F91E-102F-47BC-AC9A-2E7B0E23D731}" type="presParOf" srcId="{A2A60858-B694-4A12-9DBC-5EE55C80B3C2}" destId="{0AF753D1-F945-4561-80D1-F120E5419B5A}" srcOrd="1" destOrd="0" presId="urn:microsoft.com/office/officeart/2005/8/layout/hierarchy3"/>
    <dgm:cxn modelId="{AA0977B7-57A9-4D6A-BC01-A2132ECE58D3}" type="presParOf" srcId="{A2A60858-B694-4A12-9DBC-5EE55C80B3C2}" destId="{DD082C3C-F1AD-4B87-B197-E2D400DFABE3}" srcOrd="2" destOrd="0" presId="urn:microsoft.com/office/officeart/2005/8/layout/hierarchy3"/>
    <dgm:cxn modelId="{8A42D5BA-6DD1-4B18-A656-3F839DAADAAD}" type="presParOf" srcId="{A2A60858-B694-4A12-9DBC-5EE55C80B3C2}" destId="{B2A51A4C-0300-4BC3-A135-58331C86413F}" srcOrd="3" destOrd="0" presId="urn:microsoft.com/office/officeart/2005/8/layout/hierarchy3"/>
    <dgm:cxn modelId="{FB48546F-ACA6-434E-9128-2427A0EEA0EA}" type="presParOf" srcId="{A2A60858-B694-4A12-9DBC-5EE55C80B3C2}" destId="{9E55E16D-5F8D-4D61-B95C-0E6744FF796E}" srcOrd="4" destOrd="0" presId="urn:microsoft.com/office/officeart/2005/8/layout/hierarchy3"/>
    <dgm:cxn modelId="{2E5A08FF-75C0-4B60-B5D0-41B9C7E16D0B}" type="presParOf" srcId="{A2A60858-B694-4A12-9DBC-5EE55C80B3C2}" destId="{A0E73A38-D040-40CC-8EDE-DF3DE53A6D79}" srcOrd="5" destOrd="0" presId="urn:microsoft.com/office/officeart/2005/8/layout/hierarchy3"/>
    <dgm:cxn modelId="{44739EBA-92CE-4F73-BC40-F1718E403A32}" type="presParOf" srcId="{466B578C-F82F-4381-94BC-4793260E8A07}" destId="{0F10A9E9-DD8C-43BC-A6AF-204A9647DDEA}" srcOrd="3" destOrd="0" presId="urn:microsoft.com/office/officeart/2005/8/layout/hierarchy3"/>
    <dgm:cxn modelId="{012886E4-DC25-4820-B352-CFEC9FA5C30B}" type="presParOf" srcId="{0F10A9E9-DD8C-43BC-A6AF-204A9647DDEA}" destId="{3E50E37B-5F08-4A42-A1EC-9A72A18D0A9B}" srcOrd="0" destOrd="0" presId="urn:microsoft.com/office/officeart/2005/8/layout/hierarchy3"/>
    <dgm:cxn modelId="{B4DEBE84-1DDD-4AC5-ADFF-45F0549AA557}" type="presParOf" srcId="{3E50E37B-5F08-4A42-A1EC-9A72A18D0A9B}" destId="{80465843-D45A-436A-AD75-48675D08F028}" srcOrd="0" destOrd="0" presId="urn:microsoft.com/office/officeart/2005/8/layout/hierarchy3"/>
    <dgm:cxn modelId="{B96937C3-84D4-4D46-B4E0-6174049A8C51}" type="presParOf" srcId="{3E50E37B-5F08-4A42-A1EC-9A72A18D0A9B}" destId="{B8387270-43B5-418D-BCA0-C87FFF8D3F34}" srcOrd="1" destOrd="0" presId="urn:microsoft.com/office/officeart/2005/8/layout/hierarchy3"/>
    <dgm:cxn modelId="{87C0F3CB-586A-4D0C-A43E-50100281A8E0}" type="presParOf" srcId="{0F10A9E9-DD8C-43BC-A6AF-204A9647DDEA}" destId="{E47C395B-71E0-46B4-86E7-B2C9314E6374}" srcOrd="1" destOrd="0" presId="urn:microsoft.com/office/officeart/2005/8/layout/hierarchy3"/>
    <dgm:cxn modelId="{A9B3F028-6B4E-4C88-8FA9-D4A2A9738A5F}" type="presParOf" srcId="{E47C395B-71E0-46B4-86E7-B2C9314E6374}" destId="{15BEFB37-A784-4340-B046-DD6C6DF308FA}" srcOrd="0" destOrd="0" presId="urn:microsoft.com/office/officeart/2005/8/layout/hierarchy3"/>
    <dgm:cxn modelId="{400840A2-02AE-4A6C-960D-9B8009867FBD}" type="presParOf" srcId="{E47C395B-71E0-46B4-86E7-B2C9314E6374}" destId="{F677CDCE-2FCA-4F52-8BA2-C7BD37084228}" srcOrd="1" destOrd="0" presId="urn:microsoft.com/office/officeart/2005/8/layout/hierarchy3"/>
    <dgm:cxn modelId="{AF2AC7C8-644F-4A1E-9CF0-C8EB883FA571}" type="presParOf" srcId="{E47C395B-71E0-46B4-86E7-B2C9314E6374}" destId="{2F4CF1AC-B1F9-46B4-AD3F-E22BA16DC992}" srcOrd="2" destOrd="0" presId="urn:microsoft.com/office/officeart/2005/8/layout/hierarchy3"/>
    <dgm:cxn modelId="{F2A8528B-58E1-4007-A1B5-3248046C736C}" type="presParOf" srcId="{E47C395B-71E0-46B4-86E7-B2C9314E6374}" destId="{77CE8C0B-27E8-49D8-B888-4042F632569A}" srcOrd="3" destOrd="0" presId="urn:microsoft.com/office/officeart/2005/8/layout/hierarchy3"/>
    <dgm:cxn modelId="{9CB3AC1D-C315-4FAB-B09B-800992004C99}" type="presParOf" srcId="{466B578C-F82F-4381-94BC-4793260E8A07}" destId="{47C03F4A-9272-4D5E-912C-62BE9CBE37B5}" srcOrd="4" destOrd="0" presId="urn:microsoft.com/office/officeart/2005/8/layout/hierarchy3"/>
    <dgm:cxn modelId="{A672519A-D3B9-4BE0-9A91-DB2701EA3663}" type="presParOf" srcId="{47C03F4A-9272-4D5E-912C-62BE9CBE37B5}" destId="{40583FA9-711C-40C9-93B1-14686BB5B03B}" srcOrd="0" destOrd="0" presId="urn:microsoft.com/office/officeart/2005/8/layout/hierarchy3"/>
    <dgm:cxn modelId="{21393057-7D34-4C8A-AE8F-F8211C90050C}" type="presParOf" srcId="{40583FA9-711C-40C9-93B1-14686BB5B03B}" destId="{BA5C242C-B569-458D-A30E-496AB17FB05E}" srcOrd="0" destOrd="0" presId="urn:microsoft.com/office/officeart/2005/8/layout/hierarchy3"/>
    <dgm:cxn modelId="{B36E5685-497A-436F-A037-26D0E4C8C588}" type="presParOf" srcId="{40583FA9-711C-40C9-93B1-14686BB5B03B}" destId="{EFE91C10-DEA1-40F1-86ED-EED1FDABEA5B}" srcOrd="1" destOrd="0" presId="urn:microsoft.com/office/officeart/2005/8/layout/hierarchy3"/>
    <dgm:cxn modelId="{CF011E9B-1356-473F-96D6-F41395478029}" type="presParOf" srcId="{47C03F4A-9272-4D5E-912C-62BE9CBE37B5}" destId="{0C2C387F-AC46-4B83-BAD4-D12DD7BE7993}" srcOrd="1" destOrd="0" presId="urn:microsoft.com/office/officeart/2005/8/layout/hierarchy3"/>
    <dgm:cxn modelId="{8E9BA862-D98E-4F77-B3DD-677729816936}" type="presParOf" srcId="{0C2C387F-AC46-4B83-BAD4-D12DD7BE7993}" destId="{24C47842-2AB6-4497-81EC-3A347D1620E0}" srcOrd="0" destOrd="0" presId="urn:microsoft.com/office/officeart/2005/8/layout/hierarchy3"/>
    <dgm:cxn modelId="{D381B06A-0B37-4884-97C4-4F4C3DBF1D4C}" type="presParOf" srcId="{0C2C387F-AC46-4B83-BAD4-D12DD7BE7993}" destId="{6230FC5A-7CD8-45B6-A9C1-9776EBEA4291}" srcOrd="1" destOrd="0" presId="urn:microsoft.com/office/officeart/2005/8/layout/hierarchy3"/>
    <dgm:cxn modelId="{90F2BD7D-7187-4BBF-A655-EEAE25391E3B}" type="presParOf" srcId="{0C2C387F-AC46-4B83-BAD4-D12DD7BE7993}" destId="{5048E48F-F2B6-4291-8043-84384C2F8901}" srcOrd="2" destOrd="0" presId="urn:microsoft.com/office/officeart/2005/8/layout/hierarchy3"/>
    <dgm:cxn modelId="{AAD66488-B2E7-4BD1-9DAC-9B3AE3876D92}" type="presParOf" srcId="{0C2C387F-AC46-4B83-BAD4-D12DD7BE7993}" destId="{83366A7D-EDDC-4093-833E-924EF1FEE882}" srcOrd="3" destOrd="0" presId="urn:microsoft.com/office/officeart/2005/8/layout/hierarchy3"/>
    <dgm:cxn modelId="{E469D08C-9C1E-46FE-9F7A-5295396233FA}" type="presParOf" srcId="{466B578C-F82F-4381-94BC-4793260E8A07}" destId="{C5F0B835-9A8C-4089-8D00-4D8FC9A7D9C7}" srcOrd="5" destOrd="0" presId="urn:microsoft.com/office/officeart/2005/8/layout/hierarchy3"/>
    <dgm:cxn modelId="{F1716237-C57A-43EB-9757-A97247B1F0DB}" type="presParOf" srcId="{C5F0B835-9A8C-4089-8D00-4D8FC9A7D9C7}" destId="{EB876D30-A560-46B8-920D-C5F9085FE18E}" srcOrd="0" destOrd="0" presId="urn:microsoft.com/office/officeart/2005/8/layout/hierarchy3"/>
    <dgm:cxn modelId="{419CBF57-F2EA-46D5-BC25-C23C9BE77A77}" type="presParOf" srcId="{EB876D30-A560-46B8-920D-C5F9085FE18E}" destId="{455688DB-5D34-432F-A97C-56B9564D9402}" srcOrd="0" destOrd="0" presId="urn:microsoft.com/office/officeart/2005/8/layout/hierarchy3"/>
    <dgm:cxn modelId="{2CB4AF8F-B2DB-480B-BBF7-9A7BAAB836EF}" type="presParOf" srcId="{EB876D30-A560-46B8-920D-C5F9085FE18E}" destId="{677F8CD0-9ABD-4C20-8AB5-87E1E224D6B6}" srcOrd="1" destOrd="0" presId="urn:microsoft.com/office/officeart/2005/8/layout/hierarchy3"/>
    <dgm:cxn modelId="{32B00F9C-159D-4A0D-B94D-B2C6FCA7B536}" type="presParOf" srcId="{C5F0B835-9A8C-4089-8D00-4D8FC9A7D9C7}" destId="{473D4AD2-9EE6-439E-BC7B-E1D7CAD3156D}" srcOrd="1" destOrd="0" presId="urn:microsoft.com/office/officeart/2005/8/layout/hierarchy3"/>
    <dgm:cxn modelId="{FE0557A8-120D-499F-8AF7-13D518AF8894}" type="presParOf" srcId="{473D4AD2-9EE6-439E-BC7B-E1D7CAD3156D}" destId="{825140B9-DBB9-45DF-8C03-286760FCF11C}" srcOrd="0" destOrd="0" presId="urn:microsoft.com/office/officeart/2005/8/layout/hierarchy3"/>
    <dgm:cxn modelId="{6A6E3EA5-10D8-4044-B6AA-0817BFDCC9A9}" type="presParOf" srcId="{473D4AD2-9EE6-439E-BC7B-E1D7CAD3156D}" destId="{093A1152-A337-4C73-8EEA-10B49A0842AB}" srcOrd="1" destOrd="0" presId="urn:microsoft.com/office/officeart/2005/8/layout/hierarchy3"/>
    <dgm:cxn modelId="{4A6FD73B-27AC-4593-AD2C-D24F6CD91EFA}" type="presParOf" srcId="{473D4AD2-9EE6-439E-BC7B-E1D7CAD3156D}" destId="{980BF069-489A-4D31-9B47-E65DE40FC12B}" srcOrd="2" destOrd="0" presId="urn:microsoft.com/office/officeart/2005/8/layout/hierarchy3"/>
    <dgm:cxn modelId="{E9F8DD22-0AB1-4B55-BD03-729B3799212C}" type="presParOf" srcId="{473D4AD2-9EE6-439E-BC7B-E1D7CAD3156D}" destId="{CF03ACE7-9D2F-4B4E-A2AC-0B51A713DCDD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B11A36-5A7C-486E-A3A6-E2B17BC5F161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ECC8E26-ECAF-4843-A7B0-17DC5574323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81030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51144C-7B4C-4E6C-A3AA-BAC051D7844F}" type="slidenum">
              <a:rPr lang="es-ES" altLang="es-ES">
                <a:solidFill>
                  <a:prstClr val="black"/>
                </a:solidFill>
              </a:rPr>
              <a:pPr/>
              <a:t>1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2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0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DBBD-2BFE-4F53-BBB6-8869F1F02228}" type="slidenum">
              <a:rPr lang="es-ES" smtClean="0">
                <a:solidFill>
                  <a:prstClr val="black"/>
                </a:solidFill>
              </a:rPr>
              <a:pPr/>
              <a:t>50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75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DBBD-2BFE-4F53-BBB6-8869F1F02228}" type="slidenum">
              <a:rPr lang="es-ES" smtClean="0">
                <a:solidFill>
                  <a:prstClr val="black"/>
                </a:solidFill>
              </a:rPr>
              <a:pPr/>
              <a:t>51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1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PACT? </a:t>
            </a:r>
          </a:p>
          <a:p>
            <a:r>
              <a:rPr lang="es-ES" baseline="0" dirty="0" smtClean="0"/>
              <a:t>.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4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PACT? </a:t>
            </a:r>
          </a:p>
          <a:p>
            <a:r>
              <a:rPr lang="es-ES" dirty="0" smtClean="0"/>
              <a:t>PACT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experimenting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simultaneous</a:t>
            </a:r>
            <a:r>
              <a:rPr lang="es-ES" dirty="0" smtClean="0"/>
              <a:t> </a:t>
            </a:r>
            <a:r>
              <a:rPr lang="es-ES" dirty="0" err="1" smtClean="0"/>
              <a:t>uinnovations</a:t>
            </a:r>
            <a:endParaRPr lang="es-ES" dirty="0" smtClean="0"/>
          </a:p>
          <a:p>
            <a:r>
              <a:rPr lang="es-ES" dirty="0" smtClean="0"/>
              <a:t>Network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partnership</a:t>
            </a:r>
            <a:endParaRPr lang="es-ES" baseline="0" dirty="0" smtClean="0"/>
          </a:p>
          <a:p>
            <a:r>
              <a:rPr lang="es-ES" baseline="0" dirty="0" err="1" smtClean="0"/>
              <a:t>Populational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</a:p>
          <a:p>
            <a:r>
              <a:rPr lang="es-ES" baseline="0" dirty="0" err="1" smtClean="0"/>
              <a:t>Advanced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model</a:t>
            </a:r>
            <a:r>
              <a:rPr lang="es-ES" baseline="0" dirty="0" smtClean="0"/>
              <a:t> of case </a:t>
            </a:r>
            <a:r>
              <a:rPr lang="es-ES" baseline="0" dirty="0" err="1" smtClean="0"/>
              <a:t>management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4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2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 Data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managment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in Social Services </a:t>
            </a:r>
          </a:p>
          <a:p>
            <a:pPr marL="171450" indent="-171450">
              <a:buFontTx/>
              <a:buChar char="-"/>
            </a:pPr>
            <a:r>
              <a:rPr lang="es-ES" dirty="0" err="1" smtClean="0"/>
              <a:t>Person</a:t>
            </a:r>
            <a:r>
              <a:rPr lang="es-ES" dirty="0" smtClean="0"/>
              <a:t> </a:t>
            </a:r>
            <a:r>
              <a:rPr lang="es-ES" dirty="0" err="1" smtClean="0"/>
              <a:t>profile</a:t>
            </a:r>
            <a:r>
              <a:rPr lang="es-ES" dirty="0" smtClean="0"/>
              <a:t> (</a:t>
            </a:r>
            <a:r>
              <a:rPr lang="es-ES" dirty="0" err="1" smtClean="0"/>
              <a:t>nationality</a:t>
            </a:r>
            <a:r>
              <a:rPr lang="es-ES" dirty="0" smtClean="0"/>
              <a:t>, </a:t>
            </a:r>
            <a:r>
              <a:rPr lang="es-ES" dirty="0" err="1" smtClean="0"/>
              <a:t>age</a:t>
            </a:r>
            <a:r>
              <a:rPr lang="es-ES" dirty="0" smtClean="0"/>
              <a:t>, </a:t>
            </a:r>
            <a:r>
              <a:rPr lang="es-ES" dirty="0" err="1" smtClean="0"/>
              <a:t>gender</a:t>
            </a:r>
            <a:r>
              <a:rPr lang="es-ES" dirty="0" smtClean="0"/>
              <a:t>, civil status, </a:t>
            </a:r>
            <a:r>
              <a:rPr lang="es-ES" dirty="0" err="1" smtClean="0"/>
              <a:t>typology</a:t>
            </a:r>
            <a:r>
              <a:rPr lang="es-ES" dirty="0" smtClean="0"/>
              <a:t> of </a:t>
            </a:r>
            <a:r>
              <a:rPr lang="es-ES" dirty="0" err="1" smtClean="0"/>
              <a:t>classification</a:t>
            </a:r>
            <a:r>
              <a:rPr lang="es-ES" dirty="0" smtClean="0"/>
              <a:t> MII (mínimum </a:t>
            </a:r>
            <a:r>
              <a:rPr lang="es-ES" dirty="0" err="1" smtClean="0"/>
              <a:t>integration</a:t>
            </a:r>
            <a:r>
              <a:rPr lang="es-ES" dirty="0" smtClean="0"/>
              <a:t> income),</a:t>
            </a:r>
            <a:r>
              <a:rPr lang="es-ES" baseline="0" dirty="0" smtClean="0"/>
              <a:t> time in MII, </a:t>
            </a:r>
            <a:r>
              <a:rPr lang="es-ES" baseline="0" dirty="0" err="1" smtClean="0"/>
              <a:t>academic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background</a:t>
            </a:r>
            <a:r>
              <a:rPr lang="es-ES" baseline="0" dirty="0" smtClean="0"/>
              <a:t>). 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Profile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living </a:t>
            </a:r>
            <a:r>
              <a:rPr lang="es-ES" baseline="0" dirty="0" err="1" smtClean="0"/>
              <a:t>unity</a:t>
            </a:r>
            <a:r>
              <a:rPr lang="es-E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Pathway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valuation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care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benefits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basic</a:t>
            </a:r>
            <a:r>
              <a:rPr lang="es-ES" baseline="0" dirty="0" smtClean="0"/>
              <a:t> social </a:t>
            </a:r>
            <a:r>
              <a:rPr lang="es-ES" baseline="0" dirty="0" err="1" smtClean="0"/>
              <a:t>services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Graph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services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pathway</a:t>
            </a:r>
            <a:r>
              <a:rPr lang="es-E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Pathway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valuation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care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Third</a:t>
            </a:r>
            <a:r>
              <a:rPr lang="es-ES" baseline="0" dirty="0" smtClean="0"/>
              <a:t> Sector. 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Summary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dimensions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residential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employability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health</a:t>
            </a:r>
            <a:r>
              <a:rPr lang="es-ES" baseline="0" dirty="0" smtClean="0"/>
              <a:t>, personal, </a:t>
            </a:r>
            <a:r>
              <a:rPr lang="es-ES" baseline="0" dirty="0" err="1" smtClean="0"/>
              <a:t>relational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dependency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Social Services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. 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8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C8E26-ECAF-4843-A7B0-17DC55743232}" type="slidenum">
              <a:rPr lang="es-ES" altLang="es-E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FAD2-64D3-4F6A-882C-785BCD0F6379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E659-9170-4855-861D-85101A6DDD9C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1632187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9293233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27826516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0614623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35581694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6023820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4638626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0976068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6756618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7935905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65C2-A605-400C-A129-C99694473C74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0707034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1760754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0479142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61647615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9871245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54618665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84748241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1896731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1998879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096237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5982278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7137965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71087617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7909051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5592722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7215630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2925691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7626434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2744602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2053441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726474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57133946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78751286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95225213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24204550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8388879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3540300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2992376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16434315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232157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729930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7292178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5838559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47159591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4029418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2659420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301878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68378094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9391917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5385959"/>
      </p:ext>
    </p:extLst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4835456"/>
      </p:ext>
    </p:extLst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79237252"/>
      </p:ext>
    </p:extLst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222882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29373058"/>
      </p:ext>
    </p:extLst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4748599"/>
      </p:ext>
    </p:extLst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3675413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0693463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448503"/>
      </p:ext>
    </p:extLst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0478812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0503511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246681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68100563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2124798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87573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1387526"/>
      </p:ext>
    </p:extLst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2189571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4079912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1513962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049546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1882421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6511465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211426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8007063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1882209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50BE-1B92-4534-BA14-778E903718B9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816428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9085888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0586564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969424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7658898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104193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001435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597275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613725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390267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FEDD-E373-46ED-9916-AF958B986ED3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319347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9296968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3038440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224016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067960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115807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6869541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2160833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790870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07895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B98B-0881-417B-AC22-6D7694A271AA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1145277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923592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5333883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252359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2641068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919433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395696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22519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395038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877330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3E87-256D-4B11-8882-105BEB54A30A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7141343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4806599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68148461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6890232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3998756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41233337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208829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0180465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7083728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5365309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E245-3186-48F3-A18F-A82B7F3E90CB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6722363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497739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0071216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51539369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337512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8917576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6996314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2188803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59095389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46526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2DB6-CCDE-4484-9B0E-D8EB53416F5A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46960062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9180708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6379954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0480983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1603975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44908485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90288229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4924368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5666179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96743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2024-D96A-480B-A71A-871409A5F0A4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27021042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438931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4246523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6674716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3043885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84502538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1653009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99629665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04341181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388-6E18-4D20-A51F-CBBE25F173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EF36-32FD-4656-BAC0-A36772CE9E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88655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BEA9-8C22-49B4-84CF-BF97D3A06986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C95C-BA47-4904-A758-7F3D9988347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874F-DF6F-40CF-89DD-EBF28EE7DE7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2143726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6DB-8088-4D97-A953-E639EA35CC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1B4-7304-45AC-B282-089E11F3A1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36816239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133-7F70-4CB9-A090-BD1E94C978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F440-98E7-4CB1-A22C-AFD310312A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832098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54E8-2B48-4230-A02C-414402029F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4379-934C-4D65-89BA-8D302FE1B2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4436977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E64-581D-4F73-9B42-FED16AE2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22C-F705-42E3-B227-B4E5E8A9BB2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8937033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FFD8-804C-4A40-AAD6-6381049F9C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9181-1814-44C9-B6EC-21942F5FE76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4714955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6B8-8F95-4FD6-84D9-F16B39C764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DE27-48D3-40FA-8E1A-AB06EB4DC9A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4854501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D220-43DB-46D1-8540-77A4681C08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B34-7368-40A9-8493-193ECFBC242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8810462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071F-5628-4488-A1ED-A31EE797F7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AAD-824B-4C1F-981D-695B4F9B78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4624656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2AD-042E-4795-8205-4FB5CDD65BD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C2C-B915-429D-AA30-8B1178ACFE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2583341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DDD716-203B-4DE2-8EC1-D86865FA2023}" type="datetimeFigureOut">
              <a:rPr lang="es-ES"/>
              <a:pPr>
                <a:defRPr/>
              </a:pPr>
              <a:t>20/05/2019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92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3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8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0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28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97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2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27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7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66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10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502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4E56C-965E-48E9-AED1-6DDE7E7BAD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CEB2E34-FA75-424C-B157-EE53A619D40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4291013"/>
            <a:ext cx="2554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Relationship Id="rId1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10" Type="http://schemas.openxmlformats.org/officeDocument/2006/relationships/image" Target="../media/image7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10" Type="http://schemas.openxmlformats.org/officeDocument/2006/relationships/image" Target="../media/image5.jpeg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6.em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ww.facebook.com/PACTprojecteu-461246677406231" TargetMode="External"/><Relationship Id="rId7" Type="http://schemas.openxmlformats.org/officeDocument/2006/relationships/hyperlink" Target="https://www.linkedin.com/groups/8488073" TargetMode="External"/><Relationship Id="rId12" Type="http://schemas.openxmlformats.org/officeDocument/2006/relationships/image" Target="../media/image46.jpeg"/><Relationship Id="rId2" Type="http://schemas.openxmlformats.org/officeDocument/2006/relationships/hyperlink" Target="http://www.pact-project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hyperlink" Target="http://ec.europa.eu/social/easi" TargetMode="External"/><Relationship Id="rId5" Type="http://schemas.openxmlformats.org/officeDocument/2006/relationships/hyperlink" Target="https://twitter.com/PACTproject_eu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-181382" y="3429000"/>
            <a:ext cx="7127875" cy="1440756"/>
          </a:xfrm>
          <a:prstGeom prst="roundRect">
            <a:avLst/>
          </a:prstGeom>
          <a:solidFill>
            <a:srgbClr val="E46C0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Project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overview</a:t>
            </a:r>
            <a:endParaRPr lang="es-ES" sz="36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33" name="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56" y="188912"/>
            <a:ext cx="258855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1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807" y="1247166"/>
            <a:ext cx="3844403" cy="16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9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4476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Diagrama"/>
          <p:cNvGraphicFramePr/>
          <p:nvPr>
            <p:extLst/>
          </p:nvPr>
        </p:nvGraphicFramePr>
        <p:xfrm>
          <a:off x="1403648" y="1340768"/>
          <a:ext cx="5872108" cy="480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7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3255061" y="2638363"/>
            <a:ext cx="95689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algn="ctr">
              <a:defRPr sz="1000" b="1"/>
            </a:lvl1pPr>
          </a:lstStyle>
          <a:p>
            <a:r>
              <a:rPr lang="es-ES" dirty="0">
                <a:solidFill>
                  <a:prstClr val="black"/>
                </a:solidFill>
              </a:rPr>
              <a:t>SHARED RESOURCES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292080" y="3573016"/>
            <a:ext cx="9361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000" b="1" dirty="0" smtClean="0">
                <a:solidFill>
                  <a:prstClr val="black"/>
                </a:solidFill>
              </a:rPr>
              <a:t>SCREENING,</a:t>
            </a:r>
          </a:p>
          <a:p>
            <a:pPr algn="ctr"/>
            <a:r>
              <a:rPr lang="es-ES" sz="1000" b="1" dirty="0" smtClean="0">
                <a:solidFill>
                  <a:prstClr val="black"/>
                </a:solidFill>
              </a:rPr>
              <a:t>MAPS…</a:t>
            </a:r>
            <a:endParaRPr lang="es-ES" sz="1000" b="1" dirty="0">
              <a:solidFill>
                <a:prstClr val="black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643408" y="3123316"/>
            <a:ext cx="78885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algn="ctr">
              <a:defRPr sz="1000" b="1"/>
            </a:lvl1pPr>
          </a:lstStyle>
          <a:p>
            <a:r>
              <a:rPr lang="es-ES" dirty="0">
                <a:solidFill>
                  <a:prstClr val="black"/>
                </a:solidFill>
              </a:rPr>
              <a:t>SHARED</a:t>
            </a:r>
          </a:p>
          <a:p>
            <a:r>
              <a:rPr lang="es-ES" dirty="0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635896" y="4941168"/>
            <a:ext cx="104411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algn="ctr">
              <a:defRPr sz="1000" b="1"/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KNOWLEDGE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ONTOLOGY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220072" y="5844170"/>
            <a:ext cx="172819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algn="ctr">
              <a:defRPr sz="1000" b="1"/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RISK / OPPORTUNITIES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DETECTION = ALERTS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026674" y="3293591"/>
            <a:ext cx="118710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algn="ctr">
              <a:defRPr sz="1000" b="1"/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COMPREHENSIVE INTERVENTION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2" name="31 Forma libre"/>
          <p:cNvSpPr/>
          <p:nvPr/>
        </p:nvSpPr>
        <p:spPr>
          <a:xfrm rot="7139326">
            <a:off x="4872363" y="1836065"/>
            <a:ext cx="1584176" cy="2443343"/>
          </a:xfrm>
          <a:custGeom>
            <a:avLst/>
            <a:gdLst>
              <a:gd name="connsiteX0" fmla="*/ 130022 w 1704299"/>
              <a:gd name="connsiteY0" fmla="*/ 2696066 h 2696066"/>
              <a:gd name="connsiteX1" fmla="*/ 158303 w 1704299"/>
              <a:gd name="connsiteY1" fmla="*/ 575035 h 2696066"/>
              <a:gd name="connsiteX2" fmla="*/ 1704299 w 1704299"/>
              <a:gd name="connsiteY2" fmla="*/ 0 h 2696066"/>
              <a:gd name="connsiteX3" fmla="*/ 1704299 w 1704299"/>
              <a:gd name="connsiteY3" fmla="*/ 0 h 26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299" h="2696066">
                <a:moveTo>
                  <a:pt x="130022" y="2696066"/>
                </a:moveTo>
                <a:cubicBezTo>
                  <a:pt x="12973" y="1860222"/>
                  <a:pt x="-104076" y="1024379"/>
                  <a:pt x="158303" y="575035"/>
                </a:cubicBezTo>
                <a:cubicBezTo>
                  <a:pt x="420682" y="125691"/>
                  <a:pt x="1704299" y="0"/>
                  <a:pt x="1704299" y="0"/>
                </a:cubicBezTo>
                <a:lnTo>
                  <a:pt x="1704299" y="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2180716" y="1916832"/>
            <a:ext cx="1584176" cy="2443343"/>
          </a:xfrm>
          <a:custGeom>
            <a:avLst/>
            <a:gdLst>
              <a:gd name="connsiteX0" fmla="*/ 130022 w 1704299"/>
              <a:gd name="connsiteY0" fmla="*/ 2696066 h 2696066"/>
              <a:gd name="connsiteX1" fmla="*/ 158303 w 1704299"/>
              <a:gd name="connsiteY1" fmla="*/ 575035 h 2696066"/>
              <a:gd name="connsiteX2" fmla="*/ 1704299 w 1704299"/>
              <a:gd name="connsiteY2" fmla="*/ 0 h 2696066"/>
              <a:gd name="connsiteX3" fmla="*/ 1704299 w 1704299"/>
              <a:gd name="connsiteY3" fmla="*/ 0 h 26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299" h="2696066">
                <a:moveTo>
                  <a:pt x="130022" y="2696066"/>
                </a:moveTo>
                <a:cubicBezTo>
                  <a:pt x="12973" y="1860222"/>
                  <a:pt x="-104076" y="1024379"/>
                  <a:pt x="158303" y="575035"/>
                </a:cubicBezTo>
                <a:cubicBezTo>
                  <a:pt x="420682" y="125691"/>
                  <a:pt x="1704299" y="0"/>
                  <a:pt x="1704299" y="0"/>
                </a:cubicBezTo>
                <a:lnTo>
                  <a:pt x="1704299" y="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Forma libre"/>
          <p:cNvSpPr/>
          <p:nvPr/>
        </p:nvSpPr>
        <p:spPr>
          <a:xfrm rot="7151113">
            <a:off x="4788718" y="2388618"/>
            <a:ext cx="1113799" cy="1809947"/>
          </a:xfrm>
          <a:custGeom>
            <a:avLst/>
            <a:gdLst>
              <a:gd name="connsiteX0" fmla="*/ 1113799 w 1113799"/>
              <a:gd name="connsiteY0" fmla="*/ 0 h 1809947"/>
              <a:gd name="connsiteX1" fmla="*/ 86278 w 1113799"/>
              <a:gd name="connsiteY1" fmla="*/ 772998 h 1809947"/>
              <a:gd name="connsiteX2" fmla="*/ 57997 w 1113799"/>
              <a:gd name="connsiteY2" fmla="*/ 1809947 h 1809947"/>
              <a:gd name="connsiteX3" fmla="*/ 57997 w 1113799"/>
              <a:gd name="connsiteY3" fmla="*/ 1809947 h 180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799" h="1809947">
                <a:moveTo>
                  <a:pt x="1113799" y="0"/>
                </a:moveTo>
                <a:cubicBezTo>
                  <a:pt x="688022" y="235670"/>
                  <a:pt x="262245" y="471340"/>
                  <a:pt x="86278" y="772998"/>
                </a:cubicBezTo>
                <a:cubicBezTo>
                  <a:pt x="-89689" y="1074656"/>
                  <a:pt x="57997" y="1809947"/>
                  <a:pt x="57997" y="1809947"/>
                </a:cubicBezTo>
                <a:lnTo>
                  <a:pt x="57997" y="1809947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dirty="0">
              <a:solidFill>
                <a:prstClr val="black"/>
              </a:solidFill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2722910" y="2437343"/>
            <a:ext cx="1113799" cy="1809947"/>
          </a:xfrm>
          <a:custGeom>
            <a:avLst/>
            <a:gdLst>
              <a:gd name="connsiteX0" fmla="*/ 1113799 w 1113799"/>
              <a:gd name="connsiteY0" fmla="*/ 0 h 1809947"/>
              <a:gd name="connsiteX1" fmla="*/ 86278 w 1113799"/>
              <a:gd name="connsiteY1" fmla="*/ 772998 h 1809947"/>
              <a:gd name="connsiteX2" fmla="*/ 57997 w 1113799"/>
              <a:gd name="connsiteY2" fmla="*/ 1809947 h 1809947"/>
              <a:gd name="connsiteX3" fmla="*/ 57997 w 1113799"/>
              <a:gd name="connsiteY3" fmla="*/ 1809947 h 180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799" h="1809947">
                <a:moveTo>
                  <a:pt x="1113799" y="0"/>
                </a:moveTo>
                <a:cubicBezTo>
                  <a:pt x="688022" y="235670"/>
                  <a:pt x="262245" y="471340"/>
                  <a:pt x="86278" y="772998"/>
                </a:cubicBezTo>
                <a:cubicBezTo>
                  <a:pt x="-89689" y="1074656"/>
                  <a:pt x="57997" y="1809947"/>
                  <a:pt x="57997" y="1809947"/>
                </a:cubicBezTo>
                <a:lnTo>
                  <a:pt x="57997" y="1809947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b="1" dirty="0">
              <a:solidFill>
                <a:prstClr val="black"/>
              </a:solidFill>
            </a:endParaRPr>
          </a:p>
        </p:txBody>
      </p:sp>
      <p:sp>
        <p:nvSpPr>
          <p:cNvPr id="35" name="34 Forma libre"/>
          <p:cNvSpPr/>
          <p:nvPr/>
        </p:nvSpPr>
        <p:spPr>
          <a:xfrm rot="14468724">
            <a:off x="3811632" y="4168596"/>
            <a:ext cx="1113799" cy="1809947"/>
          </a:xfrm>
          <a:custGeom>
            <a:avLst/>
            <a:gdLst>
              <a:gd name="connsiteX0" fmla="*/ 1113799 w 1113799"/>
              <a:gd name="connsiteY0" fmla="*/ 0 h 1809947"/>
              <a:gd name="connsiteX1" fmla="*/ 86278 w 1113799"/>
              <a:gd name="connsiteY1" fmla="*/ 772998 h 1809947"/>
              <a:gd name="connsiteX2" fmla="*/ 57997 w 1113799"/>
              <a:gd name="connsiteY2" fmla="*/ 1809947 h 1809947"/>
              <a:gd name="connsiteX3" fmla="*/ 57997 w 1113799"/>
              <a:gd name="connsiteY3" fmla="*/ 1809947 h 180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799" h="1809947">
                <a:moveTo>
                  <a:pt x="1113799" y="0"/>
                </a:moveTo>
                <a:cubicBezTo>
                  <a:pt x="688022" y="235670"/>
                  <a:pt x="262245" y="471340"/>
                  <a:pt x="86278" y="772998"/>
                </a:cubicBezTo>
                <a:cubicBezTo>
                  <a:pt x="-89689" y="1074656"/>
                  <a:pt x="57997" y="1809947"/>
                  <a:pt x="57997" y="1809947"/>
                </a:cubicBezTo>
                <a:lnTo>
                  <a:pt x="57997" y="1809947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30 Forma libre"/>
          <p:cNvSpPr/>
          <p:nvPr/>
        </p:nvSpPr>
        <p:spPr>
          <a:xfrm rot="14452883">
            <a:off x="3576443" y="4285885"/>
            <a:ext cx="1584176" cy="2443343"/>
          </a:xfrm>
          <a:custGeom>
            <a:avLst/>
            <a:gdLst>
              <a:gd name="connsiteX0" fmla="*/ 130022 w 1704299"/>
              <a:gd name="connsiteY0" fmla="*/ 2696066 h 2696066"/>
              <a:gd name="connsiteX1" fmla="*/ 158303 w 1704299"/>
              <a:gd name="connsiteY1" fmla="*/ 575035 h 2696066"/>
              <a:gd name="connsiteX2" fmla="*/ 1704299 w 1704299"/>
              <a:gd name="connsiteY2" fmla="*/ 0 h 2696066"/>
              <a:gd name="connsiteX3" fmla="*/ 1704299 w 1704299"/>
              <a:gd name="connsiteY3" fmla="*/ 0 h 26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299" h="2696066">
                <a:moveTo>
                  <a:pt x="130022" y="2696066"/>
                </a:moveTo>
                <a:cubicBezTo>
                  <a:pt x="12973" y="1860222"/>
                  <a:pt x="-104076" y="1024379"/>
                  <a:pt x="158303" y="575035"/>
                </a:cubicBezTo>
                <a:cubicBezTo>
                  <a:pt x="420682" y="125691"/>
                  <a:pt x="1704299" y="0"/>
                  <a:pt x="1704299" y="0"/>
                </a:cubicBezTo>
                <a:lnTo>
                  <a:pt x="1704299" y="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23528" y="807325"/>
            <a:ext cx="8327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PACT is experimenting about </a:t>
            </a:r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three simultaneous innovations</a:t>
            </a:r>
            <a:endParaRPr lang="en-GB" sz="24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-323850" y="71537"/>
            <a:ext cx="5616575" cy="5703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n-US" sz="3600" dirty="0" smtClean="0">
                <a:solidFill>
                  <a:prstClr val="white"/>
                </a:solidFill>
                <a:cs typeface="Arial" pitchFamily="34" charset="0"/>
              </a:rPr>
              <a:t>what is PACT?</a:t>
            </a:r>
            <a:endParaRPr lang="en-U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z="1600" smtClean="0"/>
              <a:pPr>
                <a:defRPr/>
              </a:pPr>
              <a:t>10</a:t>
            </a:fld>
            <a:endParaRPr lang="es-ES" altLang="es-ES" sz="1600"/>
          </a:p>
        </p:txBody>
      </p:sp>
    </p:spTree>
    <p:extLst>
      <p:ext uri="{BB962C8B-B14F-4D97-AF65-F5344CB8AC3E}">
        <p14:creationId xmlns:p14="http://schemas.microsoft.com/office/powerpoint/2010/main" val="4077415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30FB07E-60C7-43EB-BAF0-EF23596F9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dgm id="{230FB07E-60C7-43EB-BAF0-EF23596F9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9C36991-11A9-4B6F-A8FE-4A0204D0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>
                                            <p:graphicEl>
                                              <a:dgm id="{69C36991-11A9-4B6F-A8FE-4A0204D07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572CA68-E7FE-46F3-8E83-7D9A312BB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>
                                            <p:graphicEl>
                                              <a:dgm id="{8572CA68-E7FE-46F3-8E83-7D9A312BB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C4FDD01-D0FA-46C4-9052-7B352E5D1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">
                                            <p:graphicEl>
                                              <a:dgm id="{5C4FDD01-D0FA-46C4-9052-7B352E5D1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B0A51C5-F93C-449C-9712-046AC7A10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graphicEl>
                                              <a:dgm id="{4B0A51C5-F93C-449C-9712-046AC7A10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5311E25-5FD3-42B4-8F9D-0A731E27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>
                                            <p:graphicEl>
                                              <a:dgm id="{35311E25-5FD3-42B4-8F9D-0A731E271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3F7F296-6AC8-454D-B8F5-8F5FC9792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5">
                                            <p:graphicEl>
                                              <a:dgm id="{D3F7F296-6AC8-454D-B8F5-8F5FC9792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/>
        </p:bldSub>
      </p:bldGraphic>
      <p:bldP spid="37" grpId="0" animBg="1"/>
      <p:bldP spid="38" grpId="0" animBg="1"/>
      <p:bldP spid="40" grpId="0" animBg="1"/>
      <p:bldP spid="39" grpId="0" animBg="1"/>
      <p:bldP spid="41" grpId="0" animBg="1"/>
      <p:bldP spid="42" grpId="0" animBg="1"/>
      <p:bldP spid="32" grpId="0" animBg="1"/>
      <p:bldP spid="30" grpId="0" animBg="1"/>
      <p:bldP spid="36" grpId="0" animBg="1"/>
      <p:bldP spid="34" grpId="0" animBg="1"/>
      <p:bldP spid="35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what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is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PACT?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54988" y="2826748"/>
            <a:ext cx="75706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Shared information:</a:t>
            </a:r>
            <a:r>
              <a:rPr lang="en-GB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to integrate and share information in order to better address the people </a:t>
            </a:r>
            <a:r>
              <a:rPr lang="en-US" dirty="0" smtClean="0">
                <a:solidFill>
                  <a:srgbClr val="1F497D"/>
                </a:solidFill>
              </a:rPr>
              <a:t>needs.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 err="1">
                <a:solidFill>
                  <a:srgbClr val="F79646">
                    <a:lumMod val="75000"/>
                  </a:srgbClr>
                </a:solidFill>
              </a:rPr>
              <a:t>Multiagent</a:t>
            </a: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 approach: </a:t>
            </a:r>
            <a:r>
              <a:rPr lang="en-US" dirty="0">
                <a:solidFill>
                  <a:srgbClr val="1F497D"/>
                </a:solidFill>
              </a:rPr>
              <a:t>shared resources for an integrated, coherent and efficient </a:t>
            </a:r>
            <a:r>
              <a:rPr lang="en-US" dirty="0" smtClean="0">
                <a:solidFill>
                  <a:srgbClr val="1F497D"/>
                </a:solidFill>
              </a:rPr>
              <a:t>intervention.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Common procedures </a:t>
            </a:r>
            <a:r>
              <a:rPr lang="en-GB" b="1" dirty="0" smtClean="0">
                <a:solidFill>
                  <a:srgbClr val="F79646">
                    <a:lumMod val="75000"/>
                  </a:srgbClr>
                </a:solidFill>
              </a:rPr>
              <a:t>and </a:t>
            </a: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languages: </a:t>
            </a:r>
            <a:r>
              <a:rPr lang="en-US" dirty="0">
                <a:solidFill>
                  <a:srgbClr val="1F497D"/>
                </a:solidFill>
              </a:rPr>
              <a:t>network of professionals sharing tools for the diagnosis, intervention and </a:t>
            </a:r>
            <a:r>
              <a:rPr lang="en-US" dirty="0" smtClean="0">
                <a:solidFill>
                  <a:srgbClr val="1F497D"/>
                </a:solidFill>
              </a:rPr>
              <a:t>monitoring.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Collaborative professional network: </a:t>
            </a:r>
            <a:r>
              <a:rPr lang="en-US" dirty="0">
                <a:solidFill>
                  <a:srgbClr val="1F497D"/>
                </a:solidFill>
              </a:rPr>
              <a:t>professionals with situational roles that support each other and work together, even if they belong to different entities</a:t>
            </a:r>
            <a:r>
              <a:rPr lang="en-GB" dirty="0">
                <a:solidFill>
                  <a:srgbClr val="1F497D"/>
                </a:solidFill>
              </a:rPr>
              <a:t>.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467544" y="1214243"/>
            <a:ext cx="1276495" cy="1276495"/>
            <a:chOff x="2297806" y="349"/>
            <a:chExt cx="1276495" cy="1276495"/>
          </a:xfrm>
        </p:grpSpPr>
        <p:sp>
          <p:nvSpPr>
            <p:cNvPr id="27" name="26 Elipse"/>
            <p:cNvSpPr/>
            <p:nvPr/>
          </p:nvSpPr>
          <p:spPr>
            <a:xfrm>
              <a:off x="2297806" y="349"/>
              <a:ext cx="1276495" cy="1276495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2297806" y="187287"/>
              <a:ext cx="1276495" cy="875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b="1" dirty="0" smtClean="0">
                  <a:solidFill>
                    <a:prstClr val="white"/>
                  </a:solidFill>
                </a:rPr>
                <a:t>NETWORK PARTNERSHIP</a:t>
              </a:r>
              <a:endParaRPr lang="es-E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2339752" y="1401181"/>
            <a:ext cx="6061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In the framework of the Protection Network for Families it is now being tested a collaborative model between public entities and Third Sector entities of Social Action in </a:t>
            </a:r>
            <a:r>
              <a:rPr lang="en-US" sz="1600" dirty="0" err="1">
                <a:solidFill>
                  <a:srgbClr val="F79646">
                    <a:lumMod val="75000"/>
                  </a:srgbClr>
                </a:solidFill>
              </a:rPr>
              <a:t>Castilla</a:t>
            </a:r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 y León.</a:t>
            </a:r>
          </a:p>
          <a:p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It includes: </a:t>
            </a:r>
          </a:p>
        </p:txBody>
      </p:sp>
      <p:grpSp>
        <p:nvGrpSpPr>
          <p:cNvPr id="11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2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49901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What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is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PACT?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27584" y="2636912"/>
            <a:ext cx="757066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PACT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fully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aligned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i="1" dirty="0" err="1">
                <a:solidFill>
                  <a:srgbClr val="1F497D"/>
                </a:solidFill>
                <a:latin typeface="Calibri"/>
              </a:rPr>
              <a:t>D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raft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Law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Organisation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functioning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Network of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Protection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b="1" i="1" dirty="0" err="1" smtClean="0">
                <a:solidFill>
                  <a:srgbClr val="1F497D"/>
                </a:solidFill>
                <a:latin typeface="Calibri"/>
              </a:rPr>
              <a:t>families</a:t>
            </a:r>
            <a:r>
              <a:rPr lang="es-ES" b="1" i="1" dirty="0" smtClean="0">
                <a:solidFill>
                  <a:srgbClr val="1F497D"/>
                </a:solidFill>
                <a:latin typeface="Calibri"/>
              </a:rPr>
              <a:t>…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offers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interesting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</a:rPr>
              <a:t>practical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</a:rPr>
              <a:t> experimental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</a:rPr>
              <a:t>field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where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testing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design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essential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postulates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Innovative </a:t>
            </a:r>
            <a:r>
              <a:rPr lang="es-ES" dirty="0" err="1">
                <a:solidFill>
                  <a:srgbClr val="1F497D"/>
                </a:solidFill>
                <a:latin typeface="Calibri"/>
              </a:rPr>
              <a:t>public-private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asociation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Information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shared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among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agents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Integration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resources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: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map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resources</a:t>
            </a:r>
            <a:endParaRPr lang="es-ES" dirty="0">
              <a:solidFill>
                <a:srgbClr val="1F497D"/>
              </a:solidFill>
              <a:latin typeface="Calibri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Case </a:t>
            </a:r>
            <a:r>
              <a:rPr lang="es-ES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management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dirty="0" smtClean="0">
                <a:solidFill>
                  <a:srgbClr val="1F497D"/>
                </a:solidFill>
                <a:latin typeface="Calibri"/>
              </a:rPr>
              <a:t>In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this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way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PACT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will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generate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evidence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knowledge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that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will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be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very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useful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future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deployment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law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sz="22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67544" y="1214243"/>
            <a:ext cx="1276495" cy="1276495"/>
            <a:chOff x="2297806" y="349"/>
            <a:chExt cx="1276495" cy="1276495"/>
          </a:xfrm>
        </p:grpSpPr>
        <p:sp>
          <p:nvSpPr>
            <p:cNvPr id="27" name="26 Elipse"/>
            <p:cNvSpPr/>
            <p:nvPr/>
          </p:nvSpPr>
          <p:spPr>
            <a:xfrm>
              <a:off x="2297806" y="349"/>
              <a:ext cx="1276495" cy="1276495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2297806" y="222574"/>
              <a:ext cx="1276495" cy="91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b="1" dirty="0" smtClean="0">
                  <a:solidFill>
                    <a:prstClr val="white"/>
                  </a:solidFill>
                </a:rPr>
                <a:t>NETWORK PARTNERSHIP</a:t>
              </a:r>
              <a:endParaRPr lang="es-E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1907704" y="166782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</a:rPr>
              <a:t>Alignment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</a:rPr>
              <a:t> and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</a:rPr>
              <a:t>opportunities</a:t>
            </a:r>
            <a:r>
              <a:rPr lang="es-ES" b="1" dirty="0" smtClean="0">
                <a:solidFill>
                  <a:srgbClr val="1F497D"/>
                </a:solidFill>
              </a:rPr>
              <a:t>: </a:t>
            </a:r>
            <a:r>
              <a:rPr lang="es-ES" b="1" dirty="0" err="1" smtClean="0">
                <a:solidFill>
                  <a:srgbClr val="1F497D"/>
                </a:solidFill>
              </a:rPr>
              <a:t>The</a:t>
            </a:r>
            <a:r>
              <a:rPr lang="es-ES" b="1" dirty="0" smtClean="0">
                <a:solidFill>
                  <a:srgbClr val="1F497D"/>
                </a:solidFill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</a:rPr>
              <a:t>Protection</a:t>
            </a:r>
            <a:r>
              <a:rPr lang="es-ES" b="1" dirty="0" smtClean="0">
                <a:solidFill>
                  <a:srgbClr val="1F497D"/>
                </a:solidFill>
              </a:rPr>
              <a:t> Network  </a:t>
            </a:r>
            <a:endParaRPr lang="es-ES" b="1" dirty="0">
              <a:solidFill>
                <a:srgbClr val="1F497D"/>
              </a:solidFill>
            </a:endParaRPr>
          </a:p>
        </p:txBody>
      </p:sp>
      <p:grpSp>
        <p:nvGrpSpPr>
          <p:cNvPr id="11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2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402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rgbClr val="F27D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>
                <a:solidFill>
                  <a:prstClr val="white"/>
                </a:solidFill>
                <a:cs typeface="Arial" pitchFamily="34" charset="0"/>
              </a:rPr>
              <a:t>what</a:t>
            </a:r>
            <a:r>
              <a:rPr lang="es-ES" sz="3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>
                <a:solidFill>
                  <a:prstClr val="white"/>
                </a:solidFill>
                <a:cs typeface="Arial" pitchFamily="34" charset="0"/>
              </a:rPr>
              <a:t>is</a:t>
            </a:r>
            <a:r>
              <a:rPr lang="es-ES" sz="3600" dirty="0">
                <a:solidFill>
                  <a:prstClr val="white"/>
                </a:solidFill>
                <a:cs typeface="Arial" pitchFamily="34" charset="0"/>
              </a:rPr>
              <a:t> PACT?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982279" y="2852936"/>
            <a:ext cx="743823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Integration of data: </a:t>
            </a:r>
            <a:r>
              <a:rPr lang="en-US" dirty="0">
                <a:solidFill>
                  <a:srgbClr val="1F497D"/>
                </a:solidFill>
              </a:rPr>
              <a:t>to integrate the information of the public system and the Third Sector for its treatment through data processing </a:t>
            </a:r>
            <a:r>
              <a:rPr lang="en-US" dirty="0" smtClean="0">
                <a:solidFill>
                  <a:srgbClr val="1F497D"/>
                </a:solidFill>
              </a:rPr>
              <a:t>techniques.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Scientific evidence of the phenomena: </a:t>
            </a:r>
            <a:r>
              <a:rPr lang="en-US" dirty="0">
                <a:solidFill>
                  <a:srgbClr val="1F497D"/>
                </a:solidFill>
              </a:rPr>
              <a:t>to find the association among factors that allow to explain the complex phenomena linked to social exclusion (ontology of vulnerability</a:t>
            </a:r>
            <a:r>
              <a:rPr lang="en-US" dirty="0" smtClean="0">
                <a:solidFill>
                  <a:srgbClr val="1F497D"/>
                </a:solidFill>
              </a:rPr>
              <a:t>).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Elaboration of </a:t>
            </a:r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the adequate 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strategies and </a:t>
            </a:r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protocols: </a:t>
            </a:r>
            <a:r>
              <a:rPr lang="en-US" dirty="0">
                <a:solidFill>
                  <a:srgbClr val="1F497D"/>
                </a:solidFill>
              </a:rPr>
              <a:t>as suggestions and support to the professional system (case manager) for a better </a:t>
            </a:r>
            <a:r>
              <a:rPr lang="en-US" dirty="0" smtClean="0">
                <a:solidFill>
                  <a:srgbClr val="1F497D"/>
                </a:solidFill>
              </a:rPr>
              <a:t>response.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Alerts and screening system: </a:t>
            </a:r>
            <a:r>
              <a:rPr lang="en-US" dirty="0">
                <a:solidFill>
                  <a:srgbClr val="1F497D"/>
                </a:solidFill>
              </a:rPr>
              <a:t>the professionals will receive alerts on concrete situations and the system will be able to identify risks and opportunities on which to offer proactive and preventive actions.</a:t>
            </a:r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39752" y="1401181"/>
            <a:ext cx="6061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rgbClr val="F79646">
                    <a:lumMod val="75000"/>
                  </a:srgbClr>
                </a:solidFill>
              </a:rPr>
              <a:t>Implies to incorporate proactivity to the system through the analysis of a large volume of information (data) and </a:t>
            </a:r>
            <a:r>
              <a:rPr lang="en-GB" sz="1600" dirty="0" smtClean="0">
                <a:solidFill>
                  <a:srgbClr val="F79646">
                    <a:lumMod val="75000"/>
                  </a:srgbClr>
                </a:solidFill>
              </a:rPr>
              <a:t>also through the </a:t>
            </a:r>
            <a:r>
              <a:rPr lang="en-GB" sz="1600" dirty="0">
                <a:solidFill>
                  <a:srgbClr val="F79646">
                    <a:lumMod val="75000"/>
                  </a:srgbClr>
                </a:solidFill>
              </a:rPr>
              <a:t>elaboration of ontologies that explain the processes of exclusion identifying vulnerabilities and risks to act beforehand with the appropriate </a:t>
            </a:r>
            <a:r>
              <a:rPr lang="en-GB" sz="1600" dirty="0" smtClean="0">
                <a:solidFill>
                  <a:srgbClr val="F79646">
                    <a:lumMod val="75000"/>
                  </a:srgbClr>
                </a:solidFill>
              </a:rPr>
              <a:t>strategies</a:t>
            </a:r>
            <a:r>
              <a:rPr lang="es-ES" sz="1600" dirty="0" smtClean="0">
                <a:solidFill>
                  <a:srgbClr val="F79646">
                    <a:lumMod val="75000"/>
                  </a:srgbClr>
                </a:solidFill>
              </a:rPr>
              <a:t>:</a:t>
            </a:r>
            <a:endParaRPr lang="es-ES" sz="1600" dirty="0">
              <a:solidFill>
                <a:srgbClr val="F79646">
                  <a:lumMod val="75000"/>
                </a:srgbClr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11560" y="1301542"/>
            <a:ext cx="1276495" cy="1276495"/>
            <a:chOff x="3972636" y="2901240"/>
            <a:chExt cx="1276495" cy="1276495"/>
          </a:xfrm>
        </p:grpSpPr>
        <p:sp>
          <p:nvSpPr>
            <p:cNvPr id="12" name="11 Elipse"/>
            <p:cNvSpPr/>
            <p:nvPr/>
          </p:nvSpPr>
          <p:spPr>
            <a:xfrm>
              <a:off x="3972636" y="2901240"/>
              <a:ext cx="1276495" cy="1276495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4116652" y="3088178"/>
              <a:ext cx="1008112" cy="902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/>
              <a:r>
                <a:rPr lang="es-ES" sz="1400" b="1" dirty="0">
                  <a:solidFill>
                    <a:prstClr val="white"/>
                  </a:solidFill>
                </a:rPr>
                <a:t>POPULA-TIONAL APPROACH</a:t>
              </a:r>
            </a:p>
            <a:p>
              <a:pPr algn="ctr"/>
              <a:r>
                <a:rPr lang="es-ES" sz="1400" b="1" dirty="0">
                  <a:solidFill>
                    <a:prstClr val="white"/>
                  </a:solidFill>
                </a:rPr>
                <a:t>(</a:t>
              </a:r>
              <a:r>
                <a:rPr lang="es-ES" sz="1400" b="1" dirty="0" smtClean="0">
                  <a:solidFill>
                    <a:prstClr val="white"/>
                  </a:solidFill>
                </a:rPr>
                <a:t>SEGMEN TATION</a:t>
              </a:r>
              <a:r>
                <a:rPr lang="es-ES" sz="1400" b="1" dirty="0">
                  <a:solidFill>
                    <a:prstClr val="white"/>
                  </a:solidFill>
                </a:rPr>
                <a:t>)</a:t>
              </a:r>
            </a:p>
          </p:txBody>
        </p:sp>
      </p:grpSp>
      <p:grpSp>
        <p:nvGrpSpPr>
          <p:cNvPr id="15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9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13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558095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what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is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PACT?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46524" y="2921337"/>
            <a:ext cx="743823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Multidimensional approach:</a:t>
            </a:r>
            <a:r>
              <a:rPr lang="en-GB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Diagnosis of the situation of each person in multiple aspects with the help of standard tools that gather and </a:t>
            </a:r>
            <a:r>
              <a:rPr lang="en-US" dirty="0" err="1">
                <a:solidFill>
                  <a:srgbClr val="1F497D"/>
                </a:solidFill>
              </a:rPr>
              <a:t>relationate</a:t>
            </a:r>
            <a:r>
              <a:rPr lang="en-US" dirty="0">
                <a:solidFill>
                  <a:srgbClr val="1F497D"/>
                </a:solidFill>
              </a:rPr>
              <a:t> the present </a:t>
            </a:r>
            <a:r>
              <a:rPr lang="en-US" dirty="0" err="1">
                <a:solidFill>
                  <a:srgbClr val="1F497D"/>
                </a:solidFill>
              </a:rPr>
              <a:t>significative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factors.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Personalized integrated approach: </a:t>
            </a:r>
            <a:r>
              <a:rPr lang="en-US" dirty="0">
                <a:solidFill>
                  <a:srgbClr val="1F497D"/>
                </a:solidFill>
              </a:rPr>
              <a:t>The approach of each case is integrated. A strategy is defined; considering the current and future attentions, benefits and services (regardless the provision being public or private) and personalizing the package of </a:t>
            </a:r>
            <a:r>
              <a:rPr lang="en-US" dirty="0" smtClean="0">
                <a:solidFill>
                  <a:srgbClr val="1F497D"/>
                </a:solidFill>
              </a:rPr>
              <a:t>responses.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Appreciative approach: </a:t>
            </a:r>
            <a:r>
              <a:rPr lang="en-US" dirty="0">
                <a:solidFill>
                  <a:srgbClr val="1F497D"/>
                </a:solidFill>
              </a:rPr>
              <a:t>Not only </a:t>
            </a:r>
            <a:r>
              <a:rPr lang="en-US" dirty="0" smtClean="0">
                <a:solidFill>
                  <a:srgbClr val="1F497D"/>
                </a:solidFill>
              </a:rPr>
              <a:t>the needs</a:t>
            </a:r>
            <a:r>
              <a:rPr lang="en-US" dirty="0">
                <a:solidFill>
                  <a:srgbClr val="1F497D"/>
                </a:solidFill>
              </a:rPr>
              <a:t>, deficiencies or vulnerabilities are evidenced, but also the strengths and </a:t>
            </a:r>
            <a:r>
              <a:rPr lang="en-US" dirty="0" smtClean="0">
                <a:solidFill>
                  <a:srgbClr val="1F497D"/>
                </a:solidFill>
              </a:rPr>
              <a:t>potentialities. </a:t>
            </a:r>
            <a:endParaRPr lang="en-GB" dirty="0">
              <a:solidFill>
                <a:srgbClr val="1F497D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Participative approach. Empowerment: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the user shares the diagnosis, leads his/her own itinerary and receives accompaniment</a:t>
            </a:r>
            <a:r>
              <a:rPr lang="en-GB" dirty="0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39752" y="1401181"/>
            <a:ext cx="6061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Starting from the knowledge gained by the professionals, a model and shared tools are developed for the intervention with cases of people in or at risk of social exclusion with an special complexity. </a:t>
            </a:r>
          </a:p>
          <a:p>
            <a:pPr algn="just"/>
            <a:r>
              <a:rPr lang="en-US" sz="1600" dirty="0" smtClean="0">
                <a:solidFill>
                  <a:schemeClr val="tx2"/>
                </a:solidFill>
              </a:rPr>
              <a:t>It includes: </a:t>
            </a: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8069" y="1316436"/>
            <a:ext cx="1276495" cy="1276495"/>
            <a:chOff x="716444" y="2916134"/>
            <a:chExt cx="1276495" cy="1276495"/>
          </a:xfrm>
        </p:grpSpPr>
        <p:sp>
          <p:nvSpPr>
            <p:cNvPr id="12" name="11 Elipse"/>
            <p:cNvSpPr/>
            <p:nvPr/>
          </p:nvSpPr>
          <p:spPr>
            <a:xfrm>
              <a:off x="716444" y="2916134"/>
              <a:ext cx="1276495" cy="1276495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809914" y="3088178"/>
              <a:ext cx="1089557" cy="932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prstClr val="white"/>
                  </a:solidFill>
                </a:rPr>
                <a:t>advanced model of case management</a:t>
              </a:r>
            </a:p>
          </p:txBody>
        </p:sp>
      </p:grpSp>
      <p:grpSp>
        <p:nvGrpSpPr>
          <p:cNvPr id="15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9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6267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15</a:t>
            </a:fld>
            <a:endParaRPr lang="es-ES" altLang="es-ES"/>
          </a:p>
        </p:txBody>
      </p:sp>
      <p:grpSp>
        <p:nvGrpSpPr>
          <p:cNvPr id="5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6" name="5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387437102"/>
              </p:ext>
            </p:extLst>
          </p:nvPr>
        </p:nvGraphicFramePr>
        <p:xfrm>
          <a:off x="1475656" y="260648"/>
          <a:ext cx="5872108" cy="480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-151714" y="4581128"/>
            <a:ext cx="7127875" cy="14407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Pilots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experimentation</a:t>
            </a:r>
            <a:endParaRPr lang="es-ES" sz="3600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5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8"/>
            <a:ext cx="5616575" cy="614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pilots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-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experimentation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43818" y="1274564"/>
            <a:ext cx="760020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err="1">
                <a:solidFill>
                  <a:srgbClr val="1F497D"/>
                </a:solidFill>
                <a:latin typeface="Calibri"/>
              </a:rPr>
              <a:t>T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pilots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are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planned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real cases (</a:t>
            </a:r>
            <a:r>
              <a:rPr lang="es-ES" sz="2000" b="1" dirty="0" err="1" smtClean="0">
                <a:solidFill>
                  <a:srgbClr val="1F497D"/>
                </a:solidFill>
                <a:latin typeface="Calibri"/>
              </a:rPr>
              <a:t>research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):</a:t>
            </a:r>
            <a:endParaRPr lang="es-ES" sz="2000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selection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scenaries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(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territories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)</a:t>
            </a:r>
            <a:endParaRPr lang="es-ES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selection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xperimental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sample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(184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initial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cases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MGI)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selection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sample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control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group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(</a:t>
            </a:r>
            <a:r>
              <a:rPr lang="es-ES" dirty="0">
                <a:solidFill>
                  <a:srgbClr val="1F497D"/>
                </a:solidFill>
                <a:latin typeface="Calibri"/>
              </a:rPr>
              <a:t>184 </a:t>
            </a:r>
            <a:r>
              <a:rPr lang="es-ES" i="1" dirty="0" err="1" smtClean="0">
                <a:solidFill>
                  <a:srgbClr val="1F497D"/>
                </a:solidFill>
                <a:latin typeface="Calibri"/>
              </a:rPr>
              <a:t>matching</a:t>
            </a:r>
            <a:r>
              <a:rPr lang="es-ES" i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cases)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creation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4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pilots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teams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(12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professionales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c/u)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support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endParaRPr lang="es-ES" sz="2000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8" name="Picture 9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3" y="3767058"/>
            <a:ext cx="7082048" cy="16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 de flecha"/>
          <p:cNvCxnSpPr>
            <a:endCxn id="4" idx="0"/>
          </p:cNvCxnSpPr>
          <p:nvPr/>
        </p:nvCxnSpPr>
        <p:spPr>
          <a:xfrm flipH="1">
            <a:off x="1223628" y="5266244"/>
            <a:ext cx="468052" cy="827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395536" y="609346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Territorial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Managing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Authority</a:t>
            </a:r>
            <a:endParaRPr lang="es-ES" sz="1200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Local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Entity</a:t>
            </a:r>
            <a:endParaRPr lang="es-ES" sz="1200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NGO Entities</a:t>
            </a:r>
            <a:endParaRPr lang="es-ES" sz="12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976079" y="6093464"/>
            <a:ext cx="209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Social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workers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from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2 CEAS</a:t>
            </a:r>
          </a:p>
          <a:p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2nd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level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professionals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from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Local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Entity</a:t>
            </a:r>
            <a:endParaRPr lang="es-ES" sz="1200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NGO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professionals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endParaRPr lang="es-ES" sz="12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20" name="19 Conector recto de flecha"/>
          <p:cNvCxnSpPr>
            <a:endCxn id="19" idx="0"/>
          </p:cNvCxnSpPr>
          <p:nvPr/>
        </p:nvCxnSpPr>
        <p:spPr>
          <a:xfrm flipH="1">
            <a:off x="3023754" y="5480695"/>
            <a:ext cx="176462" cy="612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995936" y="6093464"/>
            <a:ext cx="180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46 GMI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beneficiaries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from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2 CEAS,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with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different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characteristics</a:t>
            </a:r>
            <a:endParaRPr lang="es-ES" sz="12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25" name="24 Conector recto de flecha"/>
          <p:cNvCxnSpPr>
            <a:endCxn id="24" idx="0"/>
          </p:cNvCxnSpPr>
          <p:nvPr/>
        </p:nvCxnSpPr>
        <p:spPr>
          <a:xfrm>
            <a:off x="4899595" y="5410260"/>
            <a:ext cx="0" cy="683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5940152" y="6095037"/>
            <a:ext cx="1807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Beneficiaries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from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other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CEAS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with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the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same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profile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for</a:t>
            </a:r>
            <a:r>
              <a:rPr lang="es-ES" sz="12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matching</a:t>
            </a:r>
            <a:r>
              <a:rPr lang="es-ES" sz="1200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12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one</a:t>
            </a:r>
            <a:r>
              <a:rPr lang="es-ES" sz="1200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to </a:t>
            </a:r>
            <a:r>
              <a:rPr lang="es-ES" sz="12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one</a:t>
            </a:r>
            <a:endParaRPr lang="es-ES" sz="1200" i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6843962" y="526020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930004" y="3501008"/>
            <a:ext cx="4794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err="1" smtClean="0">
                <a:solidFill>
                  <a:srgbClr val="1F497D"/>
                </a:solidFill>
                <a:latin typeface="Calibri"/>
              </a:rPr>
              <a:t>Scheme</a:t>
            </a:r>
            <a:r>
              <a:rPr lang="es-ES" sz="1400" b="1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1400" b="1" dirty="0" err="1" smtClean="0">
                <a:solidFill>
                  <a:srgbClr val="1F497D"/>
                </a:solidFill>
                <a:latin typeface="Calibri"/>
              </a:rPr>
              <a:t>each</a:t>
            </a:r>
            <a:r>
              <a:rPr lang="es-ES" sz="14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400" b="1" dirty="0" err="1" smtClean="0">
                <a:solidFill>
                  <a:srgbClr val="1F497D"/>
                </a:solidFill>
                <a:latin typeface="Calibri"/>
              </a:rPr>
              <a:t>pilot</a:t>
            </a:r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28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16</a:t>
            </a:fld>
            <a:endParaRPr lang="es-ES" altLang="es-ES"/>
          </a:p>
        </p:txBody>
      </p:sp>
      <p:sp>
        <p:nvSpPr>
          <p:cNvPr id="5" name="CuadroTexto 4"/>
          <p:cNvSpPr txBox="1"/>
          <p:nvPr/>
        </p:nvSpPr>
        <p:spPr>
          <a:xfrm>
            <a:off x="1115616" y="4149080"/>
            <a:ext cx="12241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>
                    <a:lumMod val="75000"/>
                  </a:schemeClr>
                </a:solidFill>
              </a:rPr>
              <a:t>Support</a:t>
            </a:r>
            <a:r>
              <a:rPr lang="es-ES" sz="1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tx2">
                    <a:lumMod val="75000"/>
                  </a:schemeClr>
                </a:solidFill>
              </a:rPr>
              <a:t>team</a:t>
            </a:r>
            <a:endParaRPr lang="es-E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621300" y="3985353"/>
            <a:ext cx="14115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>
                    <a:lumMod val="75000"/>
                  </a:schemeClr>
                </a:solidFill>
              </a:rPr>
              <a:t>Pilot</a:t>
            </a:r>
            <a:r>
              <a:rPr lang="es-ES" sz="1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tx2">
                    <a:lumMod val="75000"/>
                  </a:schemeClr>
                </a:solidFill>
              </a:rPr>
              <a:t>team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ES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11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ES" sz="1100" dirty="0" err="1" smtClean="0">
                <a:solidFill>
                  <a:schemeClr val="tx2">
                    <a:lumMod val="75000"/>
                  </a:schemeClr>
                </a:solidFill>
              </a:rPr>
              <a:t>intervention</a:t>
            </a:r>
            <a:r>
              <a:rPr lang="es-ES" sz="11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07904" y="3797836"/>
            <a:ext cx="22977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>
                    <a:lumMod val="75000"/>
                  </a:schemeClr>
                </a:solidFill>
              </a:rPr>
              <a:t>Experimental </a:t>
            </a:r>
            <a:r>
              <a:rPr lang="es-ES" sz="1100" dirty="0" err="1" smtClean="0">
                <a:solidFill>
                  <a:schemeClr val="tx2">
                    <a:lumMod val="75000"/>
                  </a:schemeClr>
                </a:solidFill>
              </a:rPr>
              <a:t>group</a:t>
            </a:r>
            <a:r>
              <a:rPr lang="es-ES" sz="1100" dirty="0" smtClean="0">
                <a:solidFill>
                  <a:schemeClr val="tx2">
                    <a:lumMod val="75000"/>
                  </a:schemeClr>
                </a:solidFill>
              </a:rPr>
              <a:t> (2 CEAS)</a:t>
            </a:r>
            <a:endParaRPr lang="es-E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89703" y="3779748"/>
            <a:ext cx="19847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>
                    <a:lumMod val="75000"/>
                  </a:schemeClr>
                </a:solidFill>
              </a:rPr>
              <a:t>Control </a:t>
            </a:r>
            <a:r>
              <a:rPr lang="es-ES" sz="1100" dirty="0" err="1" smtClean="0">
                <a:solidFill>
                  <a:schemeClr val="tx2">
                    <a:lumMod val="75000"/>
                  </a:schemeClr>
                </a:solidFill>
              </a:rPr>
              <a:t>group</a:t>
            </a:r>
            <a:r>
              <a:rPr lang="es-ES" sz="1100" dirty="0" smtClean="0">
                <a:solidFill>
                  <a:schemeClr val="tx2">
                    <a:lumMod val="75000"/>
                  </a:schemeClr>
                </a:solidFill>
              </a:rPr>
              <a:t> (2 CEAS)</a:t>
            </a:r>
            <a:endParaRPr lang="es-ES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93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5990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pilots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>
                <a:solidFill>
                  <a:prstClr val="white"/>
                </a:solidFill>
                <a:cs typeface="Arial" pitchFamily="34" charset="0"/>
              </a:rPr>
              <a:t>-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experimentation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86645" y="1588730"/>
            <a:ext cx="8170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Calibri"/>
              </a:rPr>
              <a:t>first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Calibri"/>
              </a:rPr>
              <a:t>working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Calibri"/>
              </a:rPr>
              <a:t>session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pilots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teams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Calibri"/>
              </a:rPr>
              <a:t>took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 place </a:t>
            </a:r>
            <a:r>
              <a:rPr lang="es-ES" b="1" dirty="0" err="1" smtClean="0">
                <a:solidFill>
                  <a:srgbClr val="1F497D"/>
                </a:solidFill>
                <a:latin typeface="Calibri"/>
              </a:rPr>
              <a:t>on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Calibri"/>
              </a:rPr>
              <a:t>February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 2017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5121" name="Imagen 8" descr="Inicio del Paquete 5 “Pilotaje”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9" y="2132856"/>
            <a:ext cx="842054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1729" y="5043239"/>
            <a:ext cx="5354638" cy="20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800" b="1" dirty="0" err="1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First</a:t>
            </a:r>
            <a:r>
              <a:rPr lang="es-ES" altLang="es-ES" sz="800" b="1" dirty="0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 training </a:t>
            </a:r>
            <a:r>
              <a:rPr lang="es-ES" altLang="es-ES" sz="800" b="1" dirty="0" err="1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session</a:t>
            </a:r>
            <a:r>
              <a:rPr lang="es-ES" altLang="es-ES" sz="800" b="1" dirty="0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s-ES" altLang="es-ES" sz="800" b="1" dirty="0" err="1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with</a:t>
            </a:r>
            <a:r>
              <a:rPr lang="es-ES" altLang="es-ES" sz="800" b="1" dirty="0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s-ES" altLang="es-ES" sz="800" b="1" dirty="0" err="1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pilot</a:t>
            </a:r>
            <a:r>
              <a:rPr lang="es-ES" altLang="es-ES" sz="800" b="1" dirty="0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s-ES" altLang="es-ES" sz="800" b="1" dirty="0" err="1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teams</a:t>
            </a:r>
            <a:r>
              <a:rPr lang="es-ES" altLang="es-ES" sz="800" b="1" dirty="0" smtClean="0">
                <a:solidFill>
                  <a:srgbClr val="4F81BD"/>
                </a:solidFill>
                <a:ea typeface="Times New Roman" pitchFamily="18" charset="0"/>
                <a:cs typeface="Calibri" pitchFamily="34" charset="0"/>
              </a:rPr>
              <a:t> of León, Salamanca and Valladolid (08/02/17) </a:t>
            </a:r>
            <a:endParaRPr lang="es-ES" altLang="es-E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01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s-ES" altLang="es-ES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1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2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14207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8"/>
            <a:ext cx="5616575" cy="614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pilots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>
                <a:solidFill>
                  <a:prstClr val="white"/>
                </a:solidFill>
                <a:cs typeface="Arial" pitchFamily="34" charset="0"/>
              </a:rPr>
              <a:t>-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experimentation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27584" y="1844824"/>
            <a:ext cx="736379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184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initial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cases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are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distributed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among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48 case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coordinators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.</a:t>
            </a:r>
            <a:endParaRPr lang="es-ES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distribution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criteria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>
                <a:solidFill>
                  <a:srgbClr val="1F497D"/>
                </a:solidFill>
                <a:latin typeface="Calibri"/>
              </a:rPr>
              <a:t>are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territory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link,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professional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specialty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racionalization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sz="1400" dirty="0" smtClean="0">
                <a:solidFill>
                  <a:srgbClr val="1F497D"/>
                </a:solidFill>
                <a:latin typeface="Calibri"/>
              </a:rPr>
              <a:t>min. 2 – </a:t>
            </a:r>
            <a:r>
              <a:rPr lang="es-ES" sz="1400" dirty="0" err="1" smtClean="0">
                <a:solidFill>
                  <a:srgbClr val="1F497D"/>
                </a:solidFill>
                <a:latin typeface="Calibri"/>
              </a:rPr>
              <a:t>max</a:t>
            </a:r>
            <a:r>
              <a:rPr lang="es-ES" sz="1400" dirty="0" smtClean="0">
                <a:solidFill>
                  <a:srgbClr val="1F497D"/>
                </a:solidFill>
                <a:latin typeface="Calibri"/>
              </a:rPr>
              <a:t>. 5 cases per </a:t>
            </a:r>
            <a:r>
              <a:rPr lang="es-ES" sz="1400" dirty="0" err="1" smtClean="0">
                <a:solidFill>
                  <a:srgbClr val="1F497D"/>
                </a:solidFill>
                <a:latin typeface="Calibri"/>
              </a:rPr>
              <a:t>professional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). </a:t>
            </a:r>
            <a:endParaRPr lang="es-ES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smtClean="0">
                <a:solidFill>
                  <a:srgbClr val="1F497D"/>
                </a:solidFill>
                <a:latin typeface="Calibri"/>
              </a:rPr>
              <a:t>184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people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are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formally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invited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voluntarily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participate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  <a:latin typeface="Calibri"/>
              </a:rPr>
              <a:t>The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experimental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intervention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explained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informed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consent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person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requiered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143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people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are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initially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willing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to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participate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in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experimental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41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people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(22,3%)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refused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to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participate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. </a:t>
            </a:r>
            <a:endParaRPr lang="es-ES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01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s-ES" altLang="es-ES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9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0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703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8"/>
            <a:ext cx="5616575" cy="614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pilots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>
                <a:solidFill>
                  <a:prstClr val="white"/>
                </a:solidFill>
                <a:cs typeface="Arial" pitchFamily="34" charset="0"/>
              </a:rPr>
              <a:t>-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experimentation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01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s-ES" altLang="es-E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443" y="1486525"/>
            <a:ext cx="8258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intervention</a:t>
            </a:r>
            <a:r>
              <a:rPr lang="es-ES" sz="20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implies</a:t>
            </a:r>
            <a:r>
              <a:rPr lang="es-ES" sz="20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diagnose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(MDTSE),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visualize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horizons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/ decide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exits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ellaborate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case plan and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accompany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user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execution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61423812"/>
              </p:ext>
            </p:extLst>
          </p:nvPr>
        </p:nvGraphicFramePr>
        <p:xfrm>
          <a:off x="448166" y="2630016"/>
          <a:ext cx="822828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25567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58752" y="971259"/>
            <a:ext cx="446449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PACT 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was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one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seven projects selected by the European Commission to be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co-funded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by the EaSI 2014 call (Grant Agreement VS/2015/0211). </a:t>
            </a:r>
          </a:p>
          <a:p>
            <a:pPr lvl="0" eaLnBrk="1" hangingPunct="1"/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 lvl="0" eaLnBrk="1" hangingPunct="1"/>
            <a:endParaRPr lang="es-ES_tradnl" sz="20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lasts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three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years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November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2015 –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October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2018) and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fully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developed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in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400" b="1" dirty="0">
                <a:solidFill>
                  <a:srgbClr val="4F81BD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Castilla y </a:t>
            </a:r>
            <a:r>
              <a:rPr lang="es-ES_tradnl" sz="2400" b="1" dirty="0" smtClean="0">
                <a:solidFill>
                  <a:srgbClr val="4F81BD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León.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000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400" b="1" dirty="0" smtClean="0">
                <a:solidFill>
                  <a:srgbClr val="4F81BD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European </a:t>
            </a:r>
            <a:r>
              <a:rPr lang="es-ES_tradnl" sz="2400" b="1" dirty="0" err="1" smtClean="0">
                <a:solidFill>
                  <a:srgbClr val="4F81BD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Commission</a:t>
            </a:r>
            <a:r>
              <a:rPr lang="es-ES_tradnl" sz="2000" b="1" dirty="0" smtClean="0">
                <a:solidFill>
                  <a:srgbClr val="4F81BD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co-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funds</a:t>
            </a:r>
            <a:r>
              <a:rPr lang="es-ES_tradnl" dirty="0">
                <a:solidFill>
                  <a:srgbClr val="1F497D"/>
                </a:solidFill>
              </a:rPr>
              <a:t>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PACT</a:t>
            </a:r>
            <a:r>
              <a:rPr kumimoji="0" lang="es-ES_trad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1,97 M€ (71%) and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remaining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amount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until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a total of  2,78M€ (29%)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provided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partners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2">
                    <a:lumMod val="75000"/>
                  </a:schemeClr>
                </a:solidFill>
              </a:rPr>
              <a:t>project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108520" y="71537"/>
            <a:ext cx="5471914" cy="549151"/>
          </a:xfrm>
          <a:prstGeom prst="roundRect">
            <a:avLst/>
          </a:prstGeom>
          <a:solidFill>
            <a:srgbClr val="E46C0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schemeClr val="bg1"/>
                </a:solidFill>
                <a:cs typeface="Arial" pitchFamily="34" charset="0"/>
              </a:rPr>
              <a:t>context</a:t>
            </a:r>
            <a:endParaRPr lang="es-E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1293"/>
            <a:ext cx="4572000" cy="369381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6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8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40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20</a:t>
            </a:fld>
            <a:endParaRPr lang="es-ES" altLang="es-ES"/>
          </a:p>
        </p:txBody>
      </p:sp>
      <p:sp>
        <p:nvSpPr>
          <p:cNvPr id="4" name="3 Rectángulo redondeado"/>
          <p:cNvSpPr/>
          <p:nvPr/>
        </p:nvSpPr>
        <p:spPr>
          <a:xfrm>
            <a:off x="-324544" y="3284984"/>
            <a:ext cx="7127875" cy="1440756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b"/>
          <a:lstStyle/>
          <a:p>
            <a:pPr marL="361950" marR="0" lvl="0" indent="0" algn="r" defTabSz="91440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361950" marR="0" lvl="0" indent="0" algn="r" defTabSz="91440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361950" marR="0" lvl="0" indent="0" algn="r" defTabSz="91440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 err="1" smtClean="0">
                <a:solidFill>
                  <a:prstClr val="white"/>
                </a:solidFill>
                <a:latin typeface="+mn-lt"/>
                <a:cs typeface="Arial" pitchFamily="34" charset="0"/>
              </a:rPr>
              <a:t>The</a:t>
            </a:r>
            <a:r>
              <a:rPr lang="es-ES" sz="3600" dirty="0" smtClean="0">
                <a:solidFill>
                  <a:prstClr val="white"/>
                </a:solidFill>
                <a:latin typeface="+mn-lt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latin typeface="+mn-lt"/>
                <a:cs typeface="Arial" pitchFamily="34" charset="0"/>
              </a:rPr>
              <a:t>evaluation</a:t>
            </a:r>
            <a:r>
              <a:rPr lang="es-ES" sz="3600" dirty="0" smtClean="0">
                <a:solidFill>
                  <a:prstClr val="white"/>
                </a:solidFill>
                <a:latin typeface="+mn-lt"/>
                <a:cs typeface="Arial" pitchFamily="34" charset="0"/>
              </a:rPr>
              <a:t> of </a:t>
            </a:r>
            <a:r>
              <a:rPr lang="es-ES" sz="3600" dirty="0" err="1" smtClean="0">
                <a:solidFill>
                  <a:prstClr val="white"/>
                </a:solidFill>
                <a:latin typeface="+mn-lt"/>
                <a:cs typeface="Arial" pitchFamily="34" charset="0"/>
              </a:rPr>
              <a:t>the</a:t>
            </a:r>
            <a:r>
              <a:rPr lang="es-ES" sz="3600" dirty="0" smtClean="0">
                <a:solidFill>
                  <a:prstClr val="white"/>
                </a:solidFill>
                <a:latin typeface="+mn-lt"/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latin typeface="+mn-lt"/>
                <a:cs typeface="Arial" pitchFamily="34" charset="0"/>
              </a:rPr>
              <a:t>project</a:t>
            </a:r>
            <a:endParaRPr lang="es-ES" sz="3200" b="1" kern="0" dirty="0">
              <a:solidFill>
                <a:prstClr val="white"/>
              </a:solidFill>
              <a:latin typeface="Calibri" panose="020F0502020204030204"/>
              <a:cs typeface="Arial" pitchFamily="34" charset="0"/>
            </a:endParaRPr>
          </a:p>
        </p:txBody>
      </p:sp>
      <p:pic>
        <p:nvPicPr>
          <p:cNvPr id="5" name="1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13421"/>
            <a:ext cx="3844403" cy="16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7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pic>
        <p:nvPicPr>
          <p:cNvPr id="9" name="8 Imagen">
            <a:extLst>
              <a:ext uri="{FF2B5EF4-FFF2-40B4-BE49-F238E27FC236}">
                <a16:creationId xmlns:a16="http://schemas.microsoft.com/office/drawing/2014/main" xmlns="" id="{C7AAE32E-1AFB-EB4C-A017-0D956F7845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937826"/>
            <a:ext cx="1827492" cy="108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343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21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objective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evaluation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340768"/>
            <a:ext cx="819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To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measure</a:t>
            </a:r>
            <a:r>
              <a:rPr lang="es-ES" alt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the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effects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that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this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new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model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of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intervention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has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on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people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experimenting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situations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of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vulnerability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 (GMI </a:t>
            </a:r>
            <a:r>
              <a:rPr lang="es-ES" altLang="es-ES" sz="2000" dirty="0" err="1" smtClean="0">
                <a:solidFill>
                  <a:srgbClr val="F79646">
                    <a:lumMod val="75000"/>
                  </a:srgbClr>
                </a:solidFill>
              </a:rPr>
              <a:t>beneficiaries</a:t>
            </a:r>
            <a:r>
              <a:rPr lang="es-ES" altLang="es-ES" sz="2000" dirty="0" smtClean="0">
                <a:solidFill>
                  <a:srgbClr val="F79646">
                    <a:lumMod val="75000"/>
                  </a:srgbClr>
                </a:solidFill>
              </a:rPr>
              <a:t>)</a:t>
            </a:r>
            <a:endParaRPr lang="es-ES" altLang="es-ES" sz="20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2276872"/>
            <a:ext cx="79928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identify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resistances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/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opportunities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measure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opportunities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measure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organisational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time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tasks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)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cost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measure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impacts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scopes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learnings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study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transferability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results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0373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22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core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hypothesis</a:t>
            </a:r>
            <a:endParaRPr lang="es-ES" sz="36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5920" y="1628800"/>
            <a:ext cx="819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Leaving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a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situation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of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poverty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and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dependance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of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public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resources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depends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on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two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main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factors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:</a:t>
            </a: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2420888"/>
            <a:ext cx="79928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Participant’s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role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person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should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assume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active role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search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opportunities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instead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passive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recipient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public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resources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The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professionals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’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work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methodology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go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over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directive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model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which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professional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designs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itinerary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assume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rol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help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accompaniment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  <a:endParaRPr lang="es-E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714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23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principles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model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8471" y="1556792"/>
            <a:ext cx="79928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Network: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collaborative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work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between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public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Administration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Third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Sector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entities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coordination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services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resources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professionals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Participant’s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proactivity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Person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centered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Appreciative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approach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Participant’s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empowerment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3866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24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523886" y="343226"/>
            <a:ext cx="6192688" cy="6858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characteristics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evaluation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17184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3179" y="2204864"/>
            <a:ext cx="79928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INTERN EVALUATION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as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evaluator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partner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project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FINAL EVALUATION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focused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pilot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results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carried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out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DEPARTMENT OF SOCIOLOGY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University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Valladolid. </a:t>
            </a:r>
            <a:endParaRPr lang="es-E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291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25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546467" y="327691"/>
            <a:ext cx="6192688" cy="6858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moments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evaluation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17184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3179" y="2204864"/>
            <a:ext cx="79928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has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been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CONSTANT PROCESS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learning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means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mechanism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MONITORING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process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work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ellaborating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different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reports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each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phase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process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implementation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/ training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professionals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;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pilot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phase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  <a:endParaRPr lang="es-E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862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26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540568" y="407941"/>
            <a:ext cx="6192688" cy="6858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methodology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17184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3179" y="2204864"/>
            <a:ext cx="79928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Cualitative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methodology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interviews,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participant’s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observation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Focus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Group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Cuantitative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methodology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statistic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analysis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different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tools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Questionnaires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)</a:t>
            </a:r>
            <a:endParaRPr lang="es-E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891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27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540568" y="393631"/>
            <a:ext cx="6192688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deliverables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17184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7999" y="1174563"/>
            <a:ext cx="79928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Initial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Plan of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endParaRPr lang="es-ES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Strategy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of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for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the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pilot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phase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Selection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both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4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pilot</a:t>
            </a:r>
            <a:r>
              <a:rPr lang="es-ES" sz="1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and control </a:t>
            </a:r>
            <a:r>
              <a:rPr lang="es-ES" sz="14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samples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Ellaboration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14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tools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evaluation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Ellaboration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14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synthetic</a:t>
            </a:r>
            <a:r>
              <a:rPr lang="es-ES" sz="1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indexes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user’s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actitude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supplementary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to MDTSE)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Initial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report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: Ex ante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study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analysis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already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available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data of GMI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beneficiaries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four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countries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Intermediate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report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study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analysis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process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PACT culture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implementation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Participant’s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observation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SWOT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analysis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Statistical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analysis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pilot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sample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Initial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phase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study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report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(</a:t>
            </a:r>
            <a:r>
              <a:rPr lang="es-ES" b="1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discover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)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characteristics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pilot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sample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1F497D"/>
                </a:solidFill>
                <a:latin typeface="Calibri"/>
              </a:rPr>
              <a:t>Participant</a:t>
            </a:r>
            <a:r>
              <a:rPr lang="es-ES" sz="1600" dirty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1600" dirty="0" err="1">
                <a:solidFill>
                  <a:srgbClr val="1F497D"/>
                </a:solidFill>
                <a:latin typeface="Calibri"/>
              </a:rPr>
              <a:t>professional’s</a:t>
            </a:r>
            <a:r>
              <a:rPr lang="es-ES" sz="16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srgbClr val="1F497D"/>
                </a:solidFill>
                <a:latin typeface="Calibri"/>
              </a:rPr>
              <a:t>self-valuation</a:t>
            </a:r>
            <a:endParaRPr lang="es-ES" sz="1600" dirty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1F497D"/>
                </a:solidFill>
                <a:latin typeface="Calibri"/>
              </a:rPr>
              <a:t>Attitude</a:t>
            </a:r>
            <a:r>
              <a:rPr lang="es-ES" sz="16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srgbClr val="1F497D"/>
                </a:solidFill>
                <a:latin typeface="Calibri"/>
              </a:rPr>
              <a:t>scale</a:t>
            </a:r>
            <a:endParaRPr lang="es-ES" sz="1600" dirty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97D"/>
                </a:solidFill>
                <a:latin typeface="Calibri"/>
              </a:rPr>
              <a:t>Field notebook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97D"/>
                </a:solidFill>
                <a:latin typeface="Calibri"/>
              </a:rPr>
              <a:t>Basic </a:t>
            </a:r>
            <a:r>
              <a:rPr lang="es-ES" sz="1600" dirty="0" err="1">
                <a:solidFill>
                  <a:srgbClr val="1F497D"/>
                </a:solidFill>
                <a:latin typeface="Calibri"/>
              </a:rPr>
              <a:t>analysis</a:t>
            </a:r>
            <a:r>
              <a:rPr lang="es-ES" sz="1600" dirty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1600" dirty="0" err="1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16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srgbClr val="1F497D"/>
                </a:solidFill>
                <a:latin typeface="Calibri"/>
              </a:rPr>
              <a:t>intervention</a:t>
            </a:r>
            <a:endParaRPr lang="es-ES" sz="16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Control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group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report</a:t>
            </a:r>
            <a:endParaRPr lang="es-ES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Final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: Ex post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-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of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scopes</a:t>
            </a:r>
            <a:endParaRPr lang="es-ES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915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28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540568" y="256203"/>
            <a:ext cx="6192688" cy="7965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prstClr val="white"/>
                </a:solidFill>
                <a:cs typeface="Arial" pitchFamily="34" charset="0"/>
              </a:rPr>
              <a:t>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tool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evaluation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17184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7999" y="1174563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Support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Team</a:t>
            </a:r>
            <a:endParaRPr lang="es-ES" sz="2000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Incident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report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Case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Coordinators</a:t>
            </a:r>
            <a:endParaRPr lang="es-ES" sz="20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Professional’s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self-valuation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Field notebook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Basic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elements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Users</a:t>
            </a:r>
            <a:endParaRPr lang="es-ES" sz="20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User’s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self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-diagnosis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Attitudinal</a:t>
            </a:r>
            <a:r>
              <a:rPr lang="es-ES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Calibri"/>
              </a:rPr>
              <a:t>scale</a:t>
            </a:r>
            <a:endParaRPr lang="es-ES" sz="16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Synthetic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index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for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user’s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attitudes</a:t>
            </a:r>
            <a:endParaRPr lang="es-ES" sz="20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316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29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540568" y="343226"/>
            <a:ext cx="6192688" cy="685878"/>
          </a:xfrm>
          <a:prstGeom prst="roundRect">
            <a:avLst/>
          </a:prstGeom>
          <a:solidFill>
            <a:srgbClr val="ED7D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prstClr val="white"/>
                </a:solidFill>
                <a:cs typeface="Arial" pitchFamily="34" charset="0"/>
              </a:rPr>
              <a:t>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content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tools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17184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2204864"/>
            <a:ext cx="79928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PROFESSIONAL’S SELF-VALUATION QUESTIONNAIRE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main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axis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tool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Possibilities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change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participant’s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situation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use of MDTSE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Timing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intensity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professional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work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Administrative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institutional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difficulties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Return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traditional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models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Opinion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regarding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scale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change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that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PACT culture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means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40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-108520" y="71537"/>
            <a:ext cx="5471914" cy="5491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schemeClr val="bg1"/>
                </a:solidFill>
                <a:cs typeface="Arial" pitchFamily="34" charset="0"/>
              </a:rPr>
              <a:t>context</a:t>
            </a:r>
            <a:endParaRPr lang="es-E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23528" y="1741841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PACT</a:t>
            </a:r>
            <a:r>
              <a:rPr lang="es-ES_tradnl" sz="2400" dirty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is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a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project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led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by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the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Regional Social Services Management in Castilla y León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addressed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s-ES_tradnl" sz="2200" b="1" dirty="0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to </a:t>
            </a:r>
            <a:r>
              <a:rPr lang="es-ES_tradnl" sz="2200" b="1" dirty="0" err="1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investigate</a:t>
            </a:r>
            <a:r>
              <a:rPr lang="es-ES_tradnl" sz="2200" b="1" dirty="0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s-ES_tradnl" sz="2200" b="1" dirty="0" err="1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develop</a:t>
            </a:r>
            <a:r>
              <a:rPr lang="es-ES_tradnl" sz="2200" b="1" dirty="0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200" b="1" dirty="0" err="1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innovative</a:t>
            </a:r>
            <a:r>
              <a:rPr lang="es-ES_tradnl" sz="2200" b="1" dirty="0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200" b="1" dirty="0" err="1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methods</a:t>
            </a:r>
            <a:r>
              <a:rPr lang="es-ES_tradnl" sz="2200" b="1" dirty="0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s-ES_tradnl" sz="2200" b="1" dirty="0" err="1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solutions</a:t>
            </a:r>
            <a:r>
              <a:rPr lang="es-ES_tradnl" sz="2200" b="1" dirty="0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in social </a:t>
            </a:r>
            <a:r>
              <a:rPr lang="es-ES_tradnl" sz="2200" b="1" dirty="0" err="1">
                <a:solidFill>
                  <a:srgbClr val="E36C0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services</a:t>
            </a:r>
            <a:r>
              <a:rPr lang="es-ES_tradnl" sz="2200" dirty="0" smtClean="0"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It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is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aligned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with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the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European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Commission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through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EaSI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call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and </a:t>
            </a:r>
            <a:r>
              <a:rPr lang="es-ES_tradnl" sz="2000" dirty="0" err="1">
                <a:solidFill>
                  <a:srgbClr val="1F497D">
                    <a:lumMod val="75000"/>
                  </a:srgbClr>
                </a:solidFill>
              </a:rPr>
              <a:t>the</a:t>
            </a:r>
            <a:r>
              <a:rPr lang="es-ES_tradnl" sz="2000" dirty="0">
                <a:solidFill>
                  <a:srgbClr val="1F497D">
                    <a:lumMod val="75000"/>
                  </a:srgbClr>
                </a:solidFill>
              </a:rPr>
              <a:t> SIP (Social Investment Package).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89640443"/>
              </p:ext>
            </p:extLst>
          </p:nvPr>
        </p:nvGraphicFramePr>
        <p:xfrm>
          <a:off x="2195736" y="3789040"/>
          <a:ext cx="410445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6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30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531479" y="327691"/>
            <a:ext cx="6192688" cy="6858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prstClr val="white"/>
                </a:solidFill>
                <a:cs typeface="Arial" pitchFamily="34" charset="0"/>
              </a:rPr>
              <a:t>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content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tools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17184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2204864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USER’S SELF-DIAGNOSIS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aspects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taken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into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account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Qualities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that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better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define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individual.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willingness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renounce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something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order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get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job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Laboural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habilities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People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participant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counts</a:t>
            </a:r>
            <a:r>
              <a:rPr lang="es-E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get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People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he/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turns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Most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valued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worth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living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aspects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Personal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future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perspectives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Current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goals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plans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own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life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Level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reliance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change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current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situation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Level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personal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motivation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when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coping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future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challenges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624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31</a:t>
            </a:fld>
            <a:endParaRPr lang="es-ES" altLang="es-ES"/>
          </a:p>
        </p:txBody>
      </p:sp>
      <p:grpSp>
        <p:nvGrpSpPr>
          <p:cNvPr id="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17 Rectángulo redondeado"/>
          <p:cNvSpPr/>
          <p:nvPr/>
        </p:nvSpPr>
        <p:spPr>
          <a:xfrm>
            <a:off x="-540568" y="327691"/>
            <a:ext cx="6192688" cy="6858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prstClr val="white"/>
                </a:solidFill>
                <a:cs typeface="Arial" pitchFamily="34" charset="0"/>
              </a:rPr>
              <a:t>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content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tools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171842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11966" y="137369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ATTITUDINAL SCALE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focused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next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areas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Emotional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welfare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</a:rPr>
              <a:t>Personal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relationships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</a:rPr>
              <a:t>Personal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development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Self-determination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1F497D"/>
                </a:solidFill>
                <a:latin typeface="Calibri"/>
              </a:rPr>
              <a:t>Social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Inclusion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Rights</a:t>
            </a: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FIELD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NOTEBOOK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simple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document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that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allows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Case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Coordinator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gather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all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main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tasks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that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each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participant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implementing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BASIC ELEMENTS OF THE INTERVENTION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diagnostic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valuation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carried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out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Case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Coordinator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participant’s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attitudes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perceptions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User’s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attitudes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Environment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process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Arrangements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Responsibilities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assumed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User’s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attitud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evaluation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Progresses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made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509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0388" y="1034589"/>
            <a:ext cx="1413588" cy="9727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Scope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in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system</a:t>
            </a:r>
            <a:endParaRPr lang="es-ES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49532" y="1015496"/>
            <a:ext cx="1476894" cy="9727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Scope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in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professionals</a:t>
            </a:r>
            <a:endParaRPr lang="es-ES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34377" y="1049501"/>
            <a:ext cx="1413588" cy="9727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Scope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for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citizen</a:t>
            </a:r>
            <a:endParaRPr lang="es-ES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23384" y="1034590"/>
            <a:ext cx="2400300" cy="9727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IMPACTS</a:t>
            </a:r>
            <a:endParaRPr lang="es-ES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es-ES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(short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term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)</a:t>
            </a:r>
            <a:endParaRPr lang="es-ES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8048" y="2111542"/>
            <a:ext cx="2012282" cy="2246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system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provides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: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Legal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basis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Technological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basis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Organizational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basis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Resources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and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support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For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development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of a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system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of Network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care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endParaRPr lang="es-ES" sz="12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" name="Recortar rectángulo de esquina sencilla 9"/>
          <p:cNvSpPr/>
          <p:nvPr/>
        </p:nvSpPr>
        <p:spPr>
          <a:xfrm>
            <a:off x="1" y="4462677"/>
            <a:ext cx="2030330" cy="1995274"/>
          </a:xfrm>
          <a:prstGeom prst="snip1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900" b="1" dirty="0" err="1" smtClean="0">
                <a:solidFill>
                  <a:srgbClr val="1F497D">
                    <a:lumMod val="50000"/>
                  </a:srgbClr>
                </a:solidFill>
              </a:rPr>
              <a:t>Information</a:t>
            </a:r>
            <a:r>
              <a:rPr lang="es-ES" sz="9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900" b="1" dirty="0" err="1" smtClean="0">
                <a:solidFill>
                  <a:srgbClr val="1F497D">
                    <a:lumMod val="50000"/>
                  </a:srgbClr>
                </a:solidFill>
              </a:rPr>
              <a:t>resources</a:t>
            </a:r>
            <a:r>
              <a:rPr lang="es-ES" sz="900" b="1" dirty="0" smtClean="0">
                <a:solidFill>
                  <a:srgbClr val="1F497D">
                    <a:lumMod val="50000"/>
                  </a:srgbClr>
                </a:solidFill>
              </a:rPr>
              <a:t>:</a:t>
            </a:r>
            <a:endParaRPr lang="es-ES" sz="900" b="1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900" b="1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Legal base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developed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Software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products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from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PACT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Resources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available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for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Project </a:t>
            </a:r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Commitment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for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deployment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of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model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</a:p>
          <a:p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Interoperability</a:t>
            </a:r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825" dirty="0">
              <a:solidFill>
                <a:srgbClr val="1F497D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054394" y="2111542"/>
            <a:ext cx="2039353" cy="2246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professionals</a:t>
            </a:r>
            <a:r>
              <a:rPr lang="es-ES" sz="1200" dirty="0">
                <a:solidFill>
                  <a:srgbClr val="1F497D">
                    <a:lumMod val="50000"/>
                  </a:srgbClr>
                </a:solidFill>
              </a:rPr>
              <a:t>:</a:t>
            </a: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Appreciative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approach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Work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under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network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Proactive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Generating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a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change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in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professional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role</a:t>
            </a:r>
            <a:endParaRPr lang="es-ES" sz="12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120819" y="2083882"/>
            <a:ext cx="2132594" cy="2246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users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: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Are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aware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of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their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situation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Have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a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life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purpose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Develop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autonomy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 smtClean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Final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success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of PACT Project</a:t>
            </a:r>
            <a:endParaRPr lang="es-ES" sz="1200" b="1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632408" y="2100427"/>
            <a:ext cx="2400300" cy="2246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There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are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impacts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on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: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situation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of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exclusion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of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users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and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their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families</a:t>
            </a:r>
            <a:endParaRPr lang="es-ES" sz="1200" dirty="0" smtClean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>
                <a:solidFill>
                  <a:srgbClr val="1F497D">
                    <a:lumMod val="50000"/>
                  </a:srgbClr>
                </a:solidFill>
              </a:rPr>
              <a:t> Social Services </a:t>
            </a:r>
            <a:r>
              <a:rPr lang="es-ES" sz="1200" dirty="0" err="1">
                <a:solidFill>
                  <a:srgbClr val="1F497D">
                    <a:lumMod val="50000"/>
                  </a:srgbClr>
                </a:solidFill>
              </a:rPr>
              <a:t>attention</a:t>
            </a:r>
            <a:r>
              <a:rPr lang="es-ES" sz="120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>
                <a:solidFill>
                  <a:srgbClr val="1F497D">
                    <a:lumMod val="50000"/>
                  </a:srgbClr>
                </a:solidFill>
              </a:rPr>
              <a:t>system</a:t>
            </a:r>
            <a:r>
              <a:rPr lang="es-ES" sz="1200" dirty="0">
                <a:solidFill>
                  <a:srgbClr val="1F497D">
                    <a:lumMod val="50000"/>
                  </a:srgbClr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Which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allow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to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measure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b="1" dirty="0" err="1" smtClean="0">
                <a:solidFill>
                  <a:srgbClr val="1F497D">
                    <a:lumMod val="50000"/>
                  </a:srgbClr>
                </a:solidFill>
              </a:rPr>
              <a:t>efficiency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of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2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1F497D">
                    <a:lumMod val="50000"/>
                  </a:srgbClr>
                </a:solidFill>
              </a:rPr>
              <a:t>project</a:t>
            </a:r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2063419" y="4462678"/>
            <a:ext cx="2039353" cy="1607254"/>
          </a:xfrm>
          <a:prstGeom prst="snip1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900" b="1" dirty="0" err="1">
                <a:solidFill>
                  <a:srgbClr val="1F497D">
                    <a:lumMod val="50000"/>
                  </a:srgbClr>
                </a:solidFill>
              </a:rPr>
              <a:t>Information</a:t>
            </a:r>
            <a:r>
              <a:rPr lang="es-ES" sz="900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900" b="1" dirty="0" err="1">
                <a:solidFill>
                  <a:srgbClr val="1F497D">
                    <a:lumMod val="50000"/>
                  </a:srgbClr>
                </a:solidFill>
              </a:rPr>
              <a:t>resources</a:t>
            </a:r>
            <a:r>
              <a:rPr lang="es-ES" sz="900" b="1" dirty="0">
                <a:solidFill>
                  <a:srgbClr val="1F497D">
                    <a:lumMod val="50000"/>
                  </a:srgbClr>
                </a:solidFill>
              </a:rPr>
              <a:t> :</a:t>
            </a:r>
          </a:p>
          <a:p>
            <a:endParaRPr lang="es-ES" sz="900" b="1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Interviews and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questionnaires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for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evaluation</a:t>
            </a:r>
            <a:endParaRPr lang="es-ES" sz="1050" dirty="0" smtClean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Information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gotten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from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participant’s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observation</a:t>
            </a:r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900" b="1" dirty="0">
              <a:solidFill>
                <a:srgbClr val="1F497D"/>
              </a:solidFill>
            </a:endParaRPr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4135860" y="4462678"/>
            <a:ext cx="2039353" cy="1607254"/>
          </a:xfrm>
          <a:prstGeom prst="snip1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900" b="1" dirty="0" err="1">
                <a:solidFill>
                  <a:srgbClr val="1F497D">
                    <a:lumMod val="50000"/>
                  </a:srgbClr>
                </a:solidFill>
              </a:rPr>
              <a:t>Information</a:t>
            </a:r>
            <a:r>
              <a:rPr lang="es-ES" sz="900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900" b="1" dirty="0" err="1">
                <a:solidFill>
                  <a:srgbClr val="1F497D">
                    <a:lumMod val="50000"/>
                  </a:srgbClr>
                </a:solidFill>
              </a:rPr>
              <a:t>resources</a:t>
            </a:r>
            <a:r>
              <a:rPr lang="es-ES" sz="900" b="1" dirty="0">
                <a:solidFill>
                  <a:srgbClr val="1F497D">
                    <a:lumMod val="50000"/>
                  </a:srgbClr>
                </a:solidFill>
              </a:rPr>
              <a:t> :</a:t>
            </a:r>
          </a:p>
          <a:p>
            <a:endParaRPr lang="es-ES" sz="900" b="1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Interviews and </a:t>
            </a:r>
            <a:r>
              <a:rPr lang="es-ES" sz="1050" dirty="0" err="1">
                <a:solidFill>
                  <a:srgbClr val="1F497D">
                    <a:lumMod val="50000"/>
                  </a:srgbClr>
                </a:solidFill>
              </a:rPr>
              <a:t>questionnaires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>
                <a:solidFill>
                  <a:srgbClr val="1F497D">
                    <a:lumMod val="50000"/>
                  </a:srgbClr>
                </a:solidFill>
              </a:rPr>
              <a:t>for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evaluation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6623384" y="4462678"/>
            <a:ext cx="2520616" cy="1607254"/>
          </a:xfrm>
          <a:prstGeom prst="snip1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900" b="1" dirty="0" err="1">
                <a:solidFill>
                  <a:srgbClr val="1F497D">
                    <a:lumMod val="50000"/>
                  </a:srgbClr>
                </a:solidFill>
              </a:rPr>
              <a:t>Information</a:t>
            </a:r>
            <a:r>
              <a:rPr lang="es-ES" sz="900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900" b="1" dirty="0" err="1">
                <a:solidFill>
                  <a:srgbClr val="1F497D">
                    <a:lumMod val="50000"/>
                  </a:srgbClr>
                </a:solidFill>
              </a:rPr>
              <a:t>resources</a:t>
            </a:r>
            <a:r>
              <a:rPr lang="es-ES" sz="900" b="1" dirty="0">
                <a:solidFill>
                  <a:srgbClr val="1F497D">
                    <a:lumMod val="50000"/>
                  </a:srgbClr>
                </a:solidFill>
              </a:rPr>
              <a:t> :</a:t>
            </a:r>
          </a:p>
          <a:p>
            <a:endParaRPr lang="es-ES" sz="900" b="1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Databases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from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Gerencia 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de Servicios Sociales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Databases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from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 smtClean="0">
                <a:solidFill>
                  <a:srgbClr val="1F497D">
                    <a:lumMod val="50000"/>
                  </a:srgbClr>
                </a:solidFill>
              </a:rPr>
              <a:t>Third</a:t>
            </a: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 Sector Entities </a:t>
            </a:r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1F497D">
                    <a:lumMod val="50000"/>
                  </a:srgbClr>
                </a:solidFill>
              </a:rPr>
              <a:t>MDTSE</a:t>
            </a:r>
            <a:endParaRPr lang="es-ES" sz="1050" dirty="0">
              <a:solidFill>
                <a:srgbClr val="1F497D">
                  <a:lumMod val="50000"/>
                </a:srgb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Interviews and </a:t>
            </a:r>
            <a:r>
              <a:rPr lang="es-ES" sz="1050" dirty="0" err="1">
                <a:solidFill>
                  <a:srgbClr val="1F497D">
                    <a:lumMod val="50000"/>
                  </a:srgbClr>
                </a:solidFill>
              </a:rPr>
              <a:t>questionnaires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>
                <a:solidFill>
                  <a:srgbClr val="1F497D">
                    <a:lumMod val="50000"/>
                  </a:srgbClr>
                </a:solidFill>
              </a:rPr>
              <a:t>for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>
                <a:solidFill>
                  <a:srgbClr val="1F497D">
                    <a:lumMod val="50000"/>
                  </a:srgbClr>
                </a:solidFill>
              </a:rPr>
              <a:t>the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sz="1050" dirty="0" err="1">
                <a:solidFill>
                  <a:srgbClr val="1F497D">
                    <a:lumMod val="50000"/>
                  </a:srgbClr>
                </a:solidFill>
              </a:rPr>
              <a:t>evaluation</a:t>
            </a:r>
            <a:r>
              <a:rPr lang="es-ES" sz="1050" dirty="0">
                <a:solidFill>
                  <a:srgbClr val="1F497D">
                    <a:lumMod val="50000"/>
                  </a:srgbClr>
                </a:solidFill>
              </a:rPr>
              <a:t>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s-ES" sz="900" dirty="0">
              <a:solidFill>
                <a:srgbClr val="1F497D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s-ES" sz="900" dirty="0">
              <a:solidFill>
                <a:srgbClr val="1F497D"/>
              </a:solidFill>
            </a:endParaRPr>
          </a:p>
          <a:p>
            <a:endParaRPr lang="es-ES" sz="825" b="1" dirty="0">
              <a:solidFill>
                <a:srgbClr val="1F497D"/>
              </a:solidFill>
            </a:endParaRPr>
          </a:p>
        </p:txBody>
      </p:sp>
      <p:sp>
        <p:nvSpPr>
          <p:cNvPr id="17" name="Flecha izquierda y derecha 16"/>
          <p:cNvSpPr/>
          <p:nvPr/>
        </p:nvSpPr>
        <p:spPr>
          <a:xfrm>
            <a:off x="1753976" y="1371600"/>
            <a:ext cx="550436" cy="351924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Flecha izquierda y derecha 17"/>
          <p:cNvSpPr/>
          <p:nvPr/>
        </p:nvSpPr>
        <p:spPr>
          <a:xfrm>
            <a:off x="3826426" y="1350544"/>
            <a:ext cx="550436" cy="351924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952624" y="1308432"/>
            <a:ext cx="535408" cy="43313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Flecha izquierda y derecha 19"/>
          <p:cNvSpPr/>
          <p:nvPr/>
        </p:nvSpPr>
        <p:spPr>
          <a:xfrm>
            <a:off x="1823159" y="3823035"/>
            <a:ext cx="441789" cy="351924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Flecha izquierda y derecha 20"/>
          <p:cNvSpPr/>
          <p:nvPr/>
        </p:nvSpPr>
        <p:spPr>
          <a:xfrm>
            <a:off x="3859506" y="3838071"/>
            <a:ext cx="441789" cy="351924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6253413" y="3037974"/>
            <a:ext cx="430135" cy="43313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>
                <a:solidFill>
                  <a:prstClr val="white"/>
                </a:solidFill>
                <a:cs typeface="Arial" pitchFamily="34" charset="0"/>
              </a:rPr>
              <a:t>results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25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51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>
                <a:solidFill>
                  <a:prstClr val="white"/>
                </a:solidFill>
                <a:cs typeface="Arial" pitchFamily="34" charset="0"/>
              </a:rPr>
              <a:t>results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01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s-ES" altLang="es-E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1855271"/>
            <a:ext cx="784887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Cocreate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essential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elements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</a:t>
            </a:r>
            <a:r>
              <a:rPr lang="es-ES" dirty="0">
                <a:solidFill>
                  <a:srgbClr val="1F497D"/>
                </a:solidFill>
              </a:rPr>
              <a:t> a </a:t>
            </a:r>
            <a:r>
              <a:rPr lang="es-ES" dirty="0" err="1">
                <a:solidFill>
                  <a:srgbClr val="1F497D"/>
                </a:solidFill>
              </a:rPr>
              <a:t>collaborative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professional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intervention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between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public</a:t>
            </a:r>
            <a:r>
              <a:rPr lang="es-ES" dirty="0">
                <a:solidFill>
                  <a:srgbClr val="1F497D"/>
                </a:solidFill>
              </a:rPr>
              <a:t> and </a:t>
            </a:r>
            <a:r>
              <a:rPr lang="es-ES" dirty="0" err="1">
                <a:solidFill>
                  <a:srgbClr val="1F497D"/>
                </a:solidFill>
              </a:rPr>
              <a:t>private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entities</a:t>
            </a:r>
            <a:r>
              <a:rPr lang="es-ES" dirty="0">
                <a:solidFill>
                  <a:srgbClr val="1F497D"/>
                </a:solidFill>
              </a:rPr>
              <a:t>.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</a:rPr>
              <a:t>Generate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agreements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on</a:t>
            </a:r>
            <a:r>
              <a:rPr lang="es-ES" dirty="0">
                <a:solidFill>
                  <a:srgbClr val="1F497D"/>
                </a:solidFill>
              </a:rPr>
              <a:t> a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common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language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and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model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of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intervention</a:t>
            </a:r>
            <a:r>
              <a:rPr lang="es-ES" dirty="0">
                <a:solidFill>
                  <a:srgbClr val="1F497D"/>
                </a:solidFill>
              </a:rPr>
              <a:t>.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Promote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the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ellaboration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of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basic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instruments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>
                <a:solidFill>
                  <a:srgbClr val="1F497D"/>
                </a:solidFill>
              </a:rPr>
              <a:t>in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context</a:t>
            </a:r>
            <a:r>
              <a:rPr lang="es-ES" dirty="0">
                <a:solidFill>
                  <a:srgbClr val="1F497D"/>
                </a:solidFill>
              </a:rPr>
              <a:t> of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Protection</a:t>
            </a:r>
            <a:r>
              <a:rPr lang="es-ES" dirty="0">
                <a:solidFill>
                  <a:srgbClr val="1F497D"/>
                </a:solidFill>
              </a:rPr>
              <a:t> Network (software NETWORK-PACT).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</a:rPr>
              <a:t>Experimentate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mechanisms</a:t>
            </a:r>
            <a:r>
              <a:rPr lang="es-ES" dirty="0">
                <a:solidFill>
                  <a:srgbClr val="1F497D"/>
                </a:solidFill>
              </a:rPr>
              <a:t> to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share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information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and to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manage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cases in a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collaborative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manner</a:t>
            </a:r>
            <a:r>
              <a:rPr lang="es-ES" dirty="0">
                <a:solidFill>
                  <a:srgbClr val="1F497D"/>
                </a:solidFill>
              </a:rPr>
              <a:t>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</a:rPr>
              <a:t>Develop</a:t>
            </a:r>
            <a:r>
              <a:rPr lang="es-ES" dirty="0">
                <a:solidFill>
                  <a:srgbClr val="1F497D"/>
                </a:solidFill>
              </a:rPr>
              <a:t> a software to record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resources</a:t>
            </a:r>
            <a:r>
              <a:rPr lang="es-ES" dirty="0">
                <a:solidFill>
                  <a:srgbClr val="1F497D"/>
                </a:solidFill>
              </a:rPr>
              <a:t> of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Network and </a:t>
            </a:r>
            <a:r>
              <a:rPr lang="es-ES" dirty="0" err="1">
                <a:solidFill>
                  <a:srgbClr val="1F497D"/>
                </a:solidFill>
              </a:rPr>
              <a:t>other</a:t>
            </a:r>
            <a:r>
              <a:rPr lang="es-ES" dirty="0">
                <a:solidFill>
                  <a:srgbClr val="1F497D"/>
                </a:solidFill>
              </a:rPr>
              <a:t> fundamental </a:t>
            </a:r>
            <a:r>
              <a:rPr lang="es-ES" dirty="0" err="1">
                <a:solidFill>
                  <a:srgbClr val="1F497D"/>
                </a:solidFill>
              </a:rPr>
              <a:t>instruments</a:t>
            </a:r>
            <a:r>
              <a:rPr lang="es-ES" dirty="0">
                <a:solidFill>
                  <a:srgbClr val="1F497D"/>
                </a:solidFill>
              </a:rPr>
              <a:t> (</a:t>
            </a:r>
            <a:r>
              <a:rPr lang="es-ES" sz="1600" b="1" dirty="0" err="1">
                <a:solidFill>
                  <a:srgbClr val="F79646">
                    <a:lumMod val="75000"/>
                  </a:srgbClr>
                </a:solidFill>
              </a:rPr>
              <a:t>Resources</a:t>
            </a:r>
            <a:r>
              <a:rPr lang="es-ES" sz="16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1600" b="1" dirty="0" err="1">
                <a:solidFill>
                  <a:srgbClr val="F79646">
                    <a:lumMod val="75000"/>
                  </a:srgbClr>
                </a:solidFill>
              </a:rPr>
              <a:t>Map</a:t>
            </a:r>
            <a:r>
              <a:rPr lang="es-ES" sz="1600" b="1" dirty="0">
                <a:solidFill>
                  <a:srgbClr val="F79646">
                    <a:lumMod val="75000"/>
                  </a:srgbClr>
                </a:solidFill>
              </a:rPr>
              <a:t> of </a:t>
            </a:r>
            <a:r>
              <a:rPr lang="es-ES" sz="1600" b="1" dirty="0" err="1">
                <a:solidFill>
                  <a:srgbClr val="F79646">
                    <a:lumMod val="75000"/>
                  </a:srgbClr>
                </a:solidFill>
              </a:rPr>
              <a:t>the</a:t>
            </a:r>
            <a:r>
              <a:rPr lang="es-ES" sz="16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1600" b="1" dirty="0" err="1">
                <a:solidFill>
                  <a:srgbClr val="F79646">
                    <a:lumMod val="75000"/>
                  </a:srgbClr>
                </a:solidFill>
              </a:rPr>
              <a:t>Protection</a:t>
            </a:r>
            <a:r>
              <a:rPr lang="es-ES" sz="1600" b="1" dirty="0">
                <a:solidFill>
                  <a:srgbClr val="F79646">
                    <a:lumMod val="75000"/>
                  </a:srgbClr>
                </a:solidFill>
              </a:rPr>
              <a:t> Network</a:t>
            </a:r>
            <a:r>
              <a:rPr lang="es-ES" dirty="0">
                <a:solidFill>
                  <a:srgbClr val="1F497D"/>
                </a:solidFill>
              </a:rPr>
              <a:t>)</a:t>
            </a:r>
            <a:r>
              <a:rPr lang="es-ES" sz="1600" dirty="0">
                <a:solidFill>
                  <a:srgbClr val="1F497D"/>
                </a:solidFill>
              </a:rPr>
              <a:t>.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</a:rPr>
              <a:t>Ellaborate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basic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tools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like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</a:rPr>
              <a:t>MDTSE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to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diagnose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situations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and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orientate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interventions</a:t>
            </a:r>
            <a:r>
              <a:rPr lang="es-ES" dirty="0">
                <a:solidFill>
                  <a:srgbClr val="1F497D"/>
                </a:solidFill>
              </a:rPr>
              <a:t>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Identify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some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risks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>
                <a:solidFill>
                  <a:srgbClr val="1F497D"/>
                </a:solidFill>
              </a:rPr>
              <a:t>and </a:t>
            </a:r>
            <a:r>
              <a:rPr lang="es-ES" dirty="0" err="1">
                <a:solidFill>
                  <a:srgbClr val="1F497D"/>
                </a:solidFill>
              </a:rPr>
              <a:t>taking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initial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steps</a:t>
            </a:r>
            <a:r>
              <a:rPr lang="es-ES" dirty="0">
                <a:solidFill>
                  <a:srgbClr val="1F497D"/>
                </a:solidFill>
              </a:rPr>
              <a:t> in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proactive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management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>
                <a:solidFill>
                  <a:srgbClr val="1F497D"/>
                </a:solidFill>
              </a:rPr>
              <a:t>of </a:t>
            </a:r>
            <a:r>
              <a:rPr lang="es-ES" dirty="0" err="1">
                <a:solidFill>
                  <a:srgbClr val="1F497D"/>
                </a:solidFill>
              </a:rPr>
              <a:t>those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risks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when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facing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complex</a:t>
            </a:r>
            <a:r>
              <a:rPr lang="es-ES" dirty="0">
                <a:solidFill>
                  <a:srgbClr val="1F497D"/>
                </a:solidFill>
              </a:rPr>
              <a:t> cases.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41964" y="1196752"/>
            <a:ext cx="613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</a:rPr>
              <a:t>Until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</a:rPr>
              <a:t>now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es-ES" sz="2000" b="1" dirty="0">
                <a:solidFill>
                  <a:srgbClr val="1F497D"/>
                </a:solidFill>
              </a:rPr>
              <a:t>PACT has </a:t>
            </a:r>
            <a:r>
              <a:rPr lang="es-ES" sz="2000" b="1" dirty="0" err="1">
                <a:solidFill>
                  <a:srgbClr val="1F497D"/>
                </a:solidFill>
              </a:rPr>
              <a:t>already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addressed</a:t>
            </a:r>
            <a:r>
              <a:rPr lang="es-ES" sz="2000" b="1" dirty="0">
                <a:solidFill>
                  <a:srgbClr val="1F497D"/>
                </a:solidFill>
              </a:rPr>
              <a:t>:</a:t>
            </a:r>
          </a:p>
        </p:txBody>
      </p:sp>
      <p:grpSp>
        <p:nvGrpSpPr>
          <p:cNvPr id="10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2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8895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>
                <a:solidFill>
                  <a:prstClr val="white"/>
                </a:solidFill>
                <a:cs typeface="Arial" pitchFamily="34" charset="0"/>
              </a:rPr>
              <a:t>results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01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s-ES" altLang="es-E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1855271"/>
            <a:ext cx="7848872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discovery</a:t>
            </a:r>
            <a:r>
              <a:rPr lang="es-ES" dirty="0">
                <a:solidFill>
                  <a:srgbClr val="1F497D"/>
                </a:solidFill>
              </a:rPr>
              <a:t> of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different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strategies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suitable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for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different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risks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>
                <a:solidFill>
                  <a:srgbClr val="1F497D"/>
                </a:solidFill>
              </a:rPr>
              <a:t>and </a:t>
            </a:r>
            <a:r>
              <a:rPr lang="es-ES" dirty="0" err="1">
                <a:solidFill>
                  <a:srgbClr val="1F497D"/>
                </a:solidFill>
              </a:rPr>
              <a:t>profiles</a:t>
            </a:r>
            <a:r>
              <a:rPr lang="es-ES" dirty="0">
                <a:solidFill>
                  <a:srgbClr val="1F497D"/>
                </a:solidFill>
              </a:rPr>
              <a:t> in </a:t>
            </a:r>
            <a:r>
              <a:rPr lang="es-ES" dirty="0" err="1">
                <a:solidFill>
                  <a:srgbClr val="1F497D"/>
                </a:solidFill>
              </a:rPr>
              <a:t>order</a:t>
            </a:r>
            <a:r>
              <a:rPr lang="es-ES" dirty="0">
                <a:solidFill>
                  <a:srgbClr val="1F497D"/>
                </a:solidFill>
              </a:rPr>
              <a:t> to </a:t>
            </a:r>
            <a:r>
              <a:rPr lang="es-ES" dirty="0" err="1">
                <a:solidFill>
                  <a:srgbClr val="1F497D"/>
                </a:solidFill>
              </a:rPr>
              <a:t>provide</a:t>
            </a:r>
            <a:r>
              <a:rPr lang="es-ES" dirty="0">
                <a:solidFill>
                  <a:srgbClr val="1F497D"/>
                </a:solidFill>
              </a:rPr>
              <a:t> a </a:t>
            </a:r>
            <a:r>
              <a:rPr lang="es-ES" dirty="0" err="1">
                <a:solidFill>
                  <a:srgbClr val="1F497D"/>
                </a:solidFill>
              </a:rPr>
              <a:t>better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service</a:t>
            </a:r>
            <a:r>
              <a:rPr lang="es-ES" dirty="0">
                <a:solidFill>
                  <a:srgbClr val="1F497D"/>
                </a:solidFill>
              </a:rPr>
              <a:t>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Stablish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languages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tools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and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usefulness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that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allow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spread of a </a:t>
            </a:r>
            <a:r>
              <a:rPr lang="es-ES" dirty="0" err="1">
                <a:solidFill>
                  <a:srgbClr val="1F497D"/>
                </a:solidFill>
              </a:rPr>
              <a:t>collaborative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model</a:t>
            </a:r>
            <a:r>
              <a:rPr lang="es-ES" dirty="0">
                <a:solidFill>
                  <a:srgbClr val="1F497D"/>
                </a:solidFill>
              </a:rPr>
              <a:t> in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whole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territory</a:t>
            </a:r>
            <a:r>
              <a:rPr lang="es-ES" dirty="0">
                <a:solidFill>
                  <a:srgbClr val="1F497D"/>
                </a:solidFill>
              </a:rPr>
              <a:t> of Castilla y León. 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</a:rPr>
              <a:t>Create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scientific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knowledge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>
                <a:solidFill>
                  <a:srgbClr val="1F497D"/>
                </a:solidFill>
              </a:rPr>
              <a:t>(</a:t>
            </a:r>
            <a:r>
              <a:rPr lang="es-ES" dirty="0" err="1">
                <a:solidFill>
                  <a:srgbClr val="1F497D"/>
                </a:solidFill>
              </a:rPr>
              <a:t>based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on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evidences</a:t>
            </a:r>
            <a:r>
              <a:rPr lang="es-ES" dirty="0">
                <a:solidFill>
                  <a:srgbClr val="1F497D"/>
                </a:solidFill>
              </a:rPr>
              <a:t>) </a:t>
            </a:r>
            <a:r>
              <a:rPr lang="es-ES" dirty="0" err="1">
                <a:solidFill>
                  <a:srgbClr val="1F497D"/>
                </a:solidFill>
              </a:rPr>
              <a:t>regarding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ontology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of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the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exclusion</a:t>
            </a:r>
            <a:r>
              <a:rPr lang="es-ES" dirty="0">
                <a:solidFill>
                  <a:srgbClr val="1F497D"/>
                </a:solidFill>
              </a:rPr>
              <a:t>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</a:rPr>
              <a:t>Supply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necessary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minimum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elements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>
                <a:solidFill>
                  <a:srgbClr val="1F497D"/>
                </a:solidFill>
              </a:rPr>
              <a:t>to </a:t>
            </a:r>
            <a:r>
              <a:rPr lang="es-ES" dirty="0" err="1">
                <a:solidFill>
                  <a:srgbClr val="1F497D"/>
                </a:solidFill>
              </a:rPr>
              <a:t>make</a:t>
            </a:r>
            <a:r>
              <a:rPr lang="es-ES" dirty="0">
                <a:solidFill>
                  <a:srgbClr val="1F497D"/>
                </a:solidFill>
              </a:rPr>
              <a:t> of </a:t>
            </a:r>
            <a:r>
              <a:rPr lang="es-ES" dirty="0" err="1">
                <a:solidFill>
                  <a:srgbClr val="1F497D"/>
                </a:solidFill>
              </a:rPr>
              <a:t>the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collaborative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work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between</a:t>
            </a:r>
            <a:r>
              <a:rPr lang="es-ES" dirty="0">
                <a:solidFill>
                  <a:srgbClr val="1F497D"/>
                </a:solidFill>
              </a:rPr>
              <a:t> agencies a </a:t>
            </a:r>
            <a:r>
              <a:rPr lang="es-ES" dirty="0" err="1">
                <a:solidFill>
                  <a:srgbClr val="1F497D"/>
                </a:solidFill>
              </a:rPr>
              <a:t>reality</a:t>
            </a:r>
            <a:r>
              <a:rPr lang="es-ES" dirty="0">
                <a:solidFill>
                  <a:srgbClr val="1F497D"/>
                </a:solidFill>
              </a:rPr>
              <a:t>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</a:rPr>
              <a:t>Provide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knowledge</a:t>
            </a:r>
            <a:r>
              <a:rPr lang="es-ES" dirty="0">
                <a:solidFill>
                  <a:srgbClr val="1F497D"/>
                </a:solidFill>
              </a:rPr>
              <a:t> </a:t>
            </a:r>
            <a:r>
              <a:rPr lang="es-ES" dirty="0" err="1">
                <a:solidFill>
                  <a:srgbClr val="1F497D"/>
                </a:solidFill>
              </a:rPr>
              <a:t>for</a:t>
            </a:r>
            <a:r>
              <a:rPr lang="es-ES" dirty="0">
                <a:solidFill>
                  <a:srgbClr val="1F497D"/>
                </a:solidFill>
              </a:rPr>
              <a:t> a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case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</a:rPr>
              <a:t>management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orientated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</a:rPr>
              <a:t> to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</a:rPr>
              <a:t>results</a:t>
            </a:r>
            <a:endParaRPr lang="es-ES" b="1" dirty="0">
              <a:solidFill>
                <a:srgbClr val="F79646">
                  <a:lumMod val="75000"/>
                </a:srgbClr>
              </a:solidFill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>
                <a:solidFill>
                  <a:srgbClr val="1F497D"/>
                </a:solidFill>
              </a:rPr>
              <a:t>…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41964" y="1196752"/>
            <a:ext cx="613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</a:rPr>
              <a:t>Moreover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es-ES" sz="2000" b="1" dirty="0">
                <a:solidFill>
                  <a:srgbClr val="1F497D"/>
                </a:solidFill>
              </a:rPr>
              <a:t>PACT </a:t>
            </a:r>
            <a:r>
              <a:rPr lang="es-ES" sz="2000" b="1" dirty="0" err="1">
                <a:solidFill>
                  <a:srgbClr val="1F497D"/>
                </a:solidFill>
              </a:rPr>
              <a:t>must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achieve</a:t>
            </a:r>
            <a:r>
              <a:rPr lang="es-ES" sz="2000" b="1" dirty="0">
                <a:solidFill>
                  <a:srgbClr val="1F497D"/>
                </a:solidFill>
              </a:rPr>
              <a:t>: </a:t>
            </a:r>
          </a:p>
        </p:txBody>
      </p:sp>
      <p:grpSp>
        <p:nvGrpSpPr>
          <p:cNvPr id="10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2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99990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>
                <a:solidFill>
                  <a:prstClr val="white"/>
                </a:solidFill>
                <a:cs typeface="Arial" pitchFamily="34" charset="0"/>
              </a:rPr>
              <a:t>results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01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s-ES" altLang="es-E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55575" y="1412776"/>
            <a:ext cx="778844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PACT </a:t>
            </a:r>
            <a:r>
              <a:rPr lang="es-ES" sz="2000" b="1" dirty="0" err="1">
                <a:solidFill>
                  <a:srgbClr val="1F497D"/>
                </a:solidFill>
              </a:rPr>
              <a:t>locates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the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social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</a:rPr>
              <a:t>services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 in Castilla y León</a:t>
            </a:r>
            <a:r>
              <a:rPr lang="es-ES" sz="2000" b="1" dirty="0">
                <a:solidFill>
                  <a:srgbClr val="1F497D"/>
                </a:solidFill>
              </a:rPr>
              <a:t> at </a:t>
            </a:r>
            <a:r>
              <a:rPr lang="es-ES" sz="2000" b="1" dirty="0" err="1">
                <a:solidFill>
                  <a:srgbClr val="1F497D"/>
                </a:solidFill>
              </a:rPr>
              <a:t>the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</a:rPr>
              <a:t>forefront</a:t>
            </a:r>
            <a:r>
              <a:rPr lang="es-ES" sz="2000" b="1" dirty="0">
                <a:solidFill>
                  <a:srgbClr val="1F497D"/>
                </a:solidFill>
              </a:rPr>
              <a:t> of </a:t>
            </a:r>
            <a:r>
              <a:rPr lang="es-ES" sz="2000" b="1" dirty="0" err="1">
                <a:solidFill>
                  <a:srgbClr val="1F497D"/>
                </a:solidFill>
              </a:rPr>
              <a:t>the</a:t>
            </a:r>
            <a:r>
              <a:rPr lang="es-ES" sz="2000" b="1" dirty="0">
                <a:solidFill>
                  <a:srgbClr val="1F497D"/>
                </a:solidFill>
              </a:rPr>
              <a:t> European social </a:t>
            </a:r>
            <a:r>
              <a:rPr lang="es-ES" sz="2000" b="1" dirty="0" err="1">
                <a:solidFill>
                  <a:srgbClr val="1F497D"/>
                </a:solidFill>
              </a:rPr>
              <a:t>services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systems</a:t>
            </a:r>
            <a:r>
              <a:rPr lang="es-ES" sz="2000" b="1" dirty="0">
                <a:solidFill>
                  <a:srgbClr val="1F497D"/>
                </a:solidFill>
              </a:rPr>
              <a:t>, </a:t>
            </a:r>
            <a:r>
              <a:rPr lang="es-ES" sz="2000" b="1" dirty="0" err="1">
                <a:solidFill>
                  <a:srgbClr val="1F497D"/>
                </a:solidFill>
              </a:rPr>
              <a:t>being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the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only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initiative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focused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on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the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simultaneous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investigation</a:t>
            </a:r>
            <a:r>
              <a:rPr lang="es-ES" sz="2000" b="1" dirty="0">
                <a:solidFill>
                  <a:srgbClr val="1F497D"/>
                </a:solidFill>
              </a:rPr>
              <a:t>, </a:t>
            </a:r>
            <a:r>
              <a:rPr lang="es-ES" sz="2000" b="1" dirty="0" err="1">
                <a:solidFill>
                  <a:srgbClr val="1F497D"/>
                </a:solidFill>
              </a:rPr>
              <a:t>experimentation</a:t>
            </a:r>
            <a:r>
              <a:rPr lang="es-ES" sz="2000" b="1" dirty="0">
                <a:solidFill>
                  <a:srgbClr val="1F497D"/>
                </a:solidFill>
              </a:rPr>
              <a:t> and </a:t>
            </a:r>
            <a:r>
              <a:rPr lang="es-ES" sz="2000" b="1" dirty="0" err="1">
                <a:solidFill>
                  <a:srgbClr val="1F497D"/>
                </a:solidFill>
              </a:rPr>
              <a:t>implementation</a:t>
            </a:r>
            <a:r>
              <a:rPr lang="es-ES" sz="2000" b="1" dirty="0">
                <a:solidFill>
                  <a:srgbClr val="1F497D"/>
                </a:solidFill>
              </a:rPr>
              <a:t> of: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endParaRPr lang="es-ES" sz="2000" dirty="0">
              <a:solidFill>
                <a:srgbClr val="1F497D"/>
              </a:solidFill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sz="2000" dirty="0">
                <a:solidFill>
                  <a:srgbClr val="1F497D"/>
                </a:solidFill>
              </a:rPr>
              <a:t>A new </a:t>
            </a:r>
            <a:r>
              <a:rPr lang="es-ES" sz="2000" dirty="0" err="1">
                <a:solidFill>
                  <a:srgbClr val="1F497D"/>
                </a:solidFill>
              </a:rPr>
              <a:t>organisational</a:t>
            </a:r>
            <a:r>
              <a:rPr lang="es-ES" sz="2000" dirty="0">
                <a:solidFill>
                  <a:srgbClr val="1F497D"/>
                </a:solidFill>
              </a:rPr>
              <a:t> </a:t>
            </a:r>
            <a:r>
              <a:rPr lang="es-ES" sz="2000" dirty="0" err="1">
                <a:solidFill>
                  <a:srgbClr val="1F497D"/>
                </a:solidFill>
              </a:rPr>
              <a:t>model</a:t>
            </a:r>
            <a:r>
              <a:rPr lang="es-ES" sz="2000" dirty="0">
                <a:solidFill>
                  <a:srgbClr val="1F497D"/>
                </a:solidFill>
              </a:rPr>
              <a:t>: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the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innovative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and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collaborative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public-private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partnership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(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Protection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Network)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sz="2000" dirty="0">
                <a:solidFill>
                  <a:srgbClr val="1F497D"/>
                </a:solidFill>
              </a:rPr>
              <a:t>New </a:t>
            </a:r>
            <a:r>
              <a:rPr lang="es-ES" sz="2000" dirty="0" err="1">
                <a:solidFill>
                  <a:srgbClr val="1F497D"/>
                </a:solidFill>
              </a:rPr>
              <a:t>technologies</a:t>
            </a:r>
            <a:r>
              <a:rPr lang="es-ES" sz="2000" dirty="0">
                <a:solidFill>
                  <a:srgbClr val="1F497D"/>
                </a:solidFill>
              </a:rPr>
              <a:t> at </a:t>
            </a:r>
            <a:r>
              <a:rPr lang="es-ES" sz="2000" dirty="0" err="1">
                <a:solidFill>
                  <a:srgbClr val="1F497D"/>
                </a:solidFill>
              </a:rPr>
              <a:t>the</a:t>
            </a:r>
            <a:r>
              <a:rPr lang="es-ES" sz="2000" dirty="0">
                <a:solidFill>
                  <a:srgbClr val="1F497D"/>
                </a:solidFill>
              </a:rPr>
              <a:t> </a:t>
            </a:r>
            <a:r>
              <a:rPr lang="es-ES" sz="2000" dirty="0" err="1">
                <a:solidFill>
                  <a:srgbClr val="1F497D"/>
                </a:solidFill>
              </a:rPr>
              <a:t>service</a:t>
            </a:r>
            <a:r>
              <a:rPr lang="es-ES" sz="2000" dirty="0">
                <a:solidFill>
                  <a:srgbClr val="1F497D"/>
                </a:solidFill>
              </a:rPr>
              <a:t> of </a:t>
            </a:r>
            <a:r>
              <a:rPr lang="es-ES" sz="2000" dirty="0" err="1">
                <a:solidFill>
                  <a:srgbClr val="1F497D"/>
                </a:solidFill>
              </a:rPr>
              <a:t>the</a:t>
            </a:r>
            <a:r>
              <a:rPr lang="es-ES" sz="2000" dirty="0">
                <a:solidFill>
                  <a:srgbClr val="1F497D"/>
                </a:solidFill>
              </a:rPr>
              <a:t> </a:t>
            </a:r>
            <a:r>
              <a:rPr lang="es-ES" sz="2000" dirty="0" err="1">
                <a:solidFill>
                  <a:srgbClr val="1F497D"/>
                </a:solidFill>
              </a:rPr>
              <a:t>care</a:t>
            </a:r>
            <a:r>
              <a:rPr lang="es-ES" sz="2000" dirty="0">
                <a:solidFill>
                  <a:srgbClr val="1F497D"/>
                </a:solidFill>
              </a:rPr>
              <a:t> </a:t>
            </a:r>
            <a:r>
              <a:rPr lang="es-ES" sz="2000" dirty="0" err="1">
                <a:solidFill>
                  <a:srgbClr val="1F497D"/>
                </a:solidFill>
              </a:rPr>
              <a:t>model</a:t>
            </a:r>
            <a:r>
              <a:rPr lang="es-ES" sz="2000" dirty="0">
                <a:solidFill>
                  <a:srgbClr val="1F497D"/>
                </a:solidFill>
              </a:rPr>
              <a:t>: 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proactivity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when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managing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risks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and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opportunities</a:t>
            </a:r>
            <a:endParaRPr lang="es-ES" sz="2000" dirty="0">
              <a:solidFill>
                <a:srgbClr val="F79646">
                  <a:lumMod val="75000"/>
                </a:srgbClr>
              </a:solidFill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sz="2000" dirty="0">
                <a:solidFill>
                  <a:srgbClr val="1F497D"/>
                </a:solidFill>
              </a:rPr>
              <a:t>A </a:t>
            </a:r>
            <a:r>
              <a:rPr lang="es-ES" sz="2000" dirty="0" err="1">
                <a:solidFill>
                  <a:srgbClr val="1F497D"/>
                </a:solidFill>
              </a:rPr>
              <a:t>professional</a:t>
            </a:r>
            <a:r>
              <a:rPr lang="es-ES" sz="2000" dirty="0">
                <a:solidFill>
                  <a:srgbClr val="1F497D"/>
                </a:solidFill>
              </a:rPr>
              <a:t> </a:t>
            </a:r>
            <a:r>
              <a:rPr lang="es-ES" sz="2000" dirty="0" err="1">
                <a:solidFill>
                  <a:srgbClr val="1F497D"/>
                </a:solidFill>
              </a:rPr>
              <a:t>intervention</a:t>
            </a:r>
            <a:r>
              <a:rPr lang="es-ES" sz="2000" dirty="0">
                <a:solidFill>
                  <a:srgbClr val="1F497D"/>
                </a:solidFill>
              </a:rPr>
              <a:t> </a:t>
            </a:r>
            <a:r>
              <a:rPr lang="es-ES" sz="2000" dirty="0" err="1">
                <a:solidFill>
                  <a:srgbClr val="1F497D"/>
                </a:solidFill>
              </a:rPr>
              <a:t>adapted</a:t>
            </a:r>
            <a:r>
              <a:rPr lang="es-ES" sz="2000" dirty="0">
                <a:solidFill>
                  <a:srgbClr val="1F497D"/>
                </a:solidFill>
              </a:rPr>
              <a:t> to </a:t>
            </a:r>
            <a:r>
              <a:rPr lang="es-ES" sz="2000" dirty="0" err="1">
                <a:solidFill>
                  <a:srgbClr val="1F497D"/>
                </a:solidFill>
              </a:rPr>
              <a:t>the</a:t>
            </a:r>
            <a:r>
              <a:rPr lang="es-ES" sz="2000" dirty="0">
                <a:solidFill>
                  <a:srgbClr val="1F497D"/>
                </a:solidFill>
              </a:rPr>
              <a:t> </a:t>
            </a:r>
            <a:r>
              <a:rPr lang="es-ES" sz="2000" dirty="0" err="1">
                <a:solidFill>
                  <a:srgbClr val="1F497D"/>
                </a:solidFill>
              </a:rPr>
              <a:t>person</a:t>
            </a:r>
            <a:r>
              <a:rPr lang="es-ES" sz="2000" dirty="0">
                <a:solidFill>
                  <a:srgbClr val="1F497D"/>
                </a:solidFill>
              </a:rPr>
              <a:t>: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appreciative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addressing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the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empowerment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 and </a:t>
            </a:r>
            <a:r>
              <a:rPr lang="es-ES" sz="2000" dirty="0" err="1">
                <a:solidFill>
                  <a:srgbClr val="F79646">
                    <a:lumMod val="75000"/>
                  </a:srgbClr>
                </a:solidFill>
              </a:rPr>
              <a:t>personalised</a:t>
            </a:r>
            <a:r>
              <a:rPr lang="es-ES" sz="2000" dirty="0">
                <a:solidFill>
                  <a:srgbClr val="F79646">
                    <a:lumMod val="75000"/>
                  </a:srgbClr>
                </a:solidFill>
              </a:rPr>
              <a:t>. 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150000"/>
              <a:tabLst>
                <a:tab pos="450850" algn="l"/>
              </a:tabLst>
              <a:defRPr/>
            </a:pPr>
            <a:endParaRPr lang="es-ES" sz="2400" b="1" dirty="0">
              <a:solidFill>
                <a:srgbClr val="1F497D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SzPct val="150000"/>
              <a:tabLst>
                <a:tab pos="450850" algn="l"/>
              </a:tabLst>
              <a:defRPr/>
            </a:pPr>
            <a:r>
              <a:rPr lang="es-ES" sz="2000" b="1" dirty="0" err="1">
                <a:solidFill>
                  <a:srgbClr val="1F497D"/>
                </a:solidFill>
              </a:rPr>
              <a:t>It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means</a:t>
            </a:r>
            <a:r>
              <a:rPr lang="es-ES" sz="2000" b="1" dirty="0">
                <a:solidFill>
                  <a:srgbClr val="1F497D"/>
                </a:solidFill>
              </a:rPr>
              <a:t> a </a:t>
            </a:r>
            <a:r>
              <a:rPr lang="es-ES" sz="2000" b="1" dirty="0" err="1">
                <a:solidFill>
                  <a:srgbClr val="1F497D"/>
                </a:solidFill>
              </a:rPr>
              <a:t>great</a:t>
            </a:r>
            <a:r>
              <a:rPr lang="es-ES" sz="2000" b="1" dirty="0">
                <a:solidFill>
                  <a:srgbClr val="1F497D"/>
                </a:solidFill>
              </a:rPr>
              <a:t> drive to </a:t>
            </a:r>
            <a:r>
              <a:rPr lang="es-ES" sz="2000" b="1" dirty="0" err="1">
                <a:solidFill>
                  <a:srgbClr val="1F497D"/>
                </a:solidFill>
              </a:rPr>
              <a:t>the</a:t>
            </a:r>
            <a:r>
              <a:rPr lang="es-ES" sz="2000" b="1" dirty="0">
                <a:solidFill>
                  <a:srgbClr val="1F497D"/>
                </a:solidFill>
              </a:rPr>
              <a:t> </a:t>
            </a:r>
            <a:r>
              <a:rPr lang="es-ES" sz="2000" b="1" dirty="0" err="1">
                <a:solidFill>
                  <a:srgbClr val="1F497D"/>
                </a:solidFill>
              </a:rPr>
              <a:t>strategies</a:t>
            </a:r>
            <a:r>
              <a:rPr lang="es-ES" sz="2000" b="1" dirty="0">
                <a:solidFill>
                  <a:srgbClr val="1F497D"/>
                </a:solidFill>
              </a:rPr>
              <a:t> of </a:t>
            </a:r>
            <a:r>
              <a:rPr lang="es-ES" sz="2000" b="1" dirty="0" err="1">
                <a:solidFill>
                  <a:srgbClr val="1F497D"/>
                </a:solidFill>
              </a:rPr>
              <a:t>innovation</a:t>
            </a:r>
            <a:r>
              <a:rPr lang="es-ES" sz="2000" b="1" dirty="0">
                <a:solidFill>
                  <a:srgbClr val="1F497D"/>
                </a:solidFill>
              </a:rPr>
              <a:t> in Social Services and </a:t>
            </a:r>
            <a:r>
              <a:rPr lang="es-ES" sz="2000" b="1" dirty="0" err="1">
                <a:solidFill>
                  <a:srgbClr val="1F497D"/>
                </a:solidFill>
              </a:rPr>
              <a:t>allows</a:t>
            </a:r>
            <a:r>
              <a:rPr lang="es-ES" sz="2000" b="1" dirty="0">
                <a:solidFill>
                  <a:srgbClr val="1F497D"/>
                </a:solidFill>
              </a:rPr>
              <a:t> a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</a:rPr>
              <a:t>future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 full of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</a:rPr>
              <a:t>opportunities</a:t>
            </a:r>
            <a:endParaRPr 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grpSp>
        <p:nvGrpSpPr>
          <p:cNvPr id="9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0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91383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36</a:t>
            </a:fld>
            <a:endParaRPr lang="es-ES" alt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26127884"/>
              </p:ext>
            </p:extLst>
          </p:nvPr>
        </p:nvGraphicFramePr>
        <p:xfrm>
          <a:off x="1547664" y="188640"/>
          <a:ext cx="5872108" cy="480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-151714" y="4581128"/>
            <a:ext cx="7127875" cy="1440756"/>
          </a:xfrm>
          <a:prstGeom prst="roundRect">
            <a:avLst/>
          </a:prstGeom>
          <a:solidFill>
            <a:srgbClr val="E46C0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Products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and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deliverables</a:t>
            </a:r>
            <a:endParaRPr lang="es-ES" sz="36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6" name="5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088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69458" y="1844824"/>
            <a:ext cx="1440160" cy="9727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Consensus</a:t>
            </a:r>
            <a:endParaRPr lang="es-ES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definitions</a:t>
            </a:r>
            <a:endParaRPr lang="es-ES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79912" y="1844824"/>
            <a:ext cx="1528259" cy="9727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Registry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content</a:t>
            </a:r>
            <a:endParaRPr lang="es-ES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4099" y="1844824"/>
            <a:ext cx="1440160" cy="9727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Products</a:t>
            </a:r>
            <a:r>
              <a:rPr lang="es-ES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s-ES" b="1" dirty="0" err="1" smtClean="0">
                <a:solidFill>
                  <a:srgbClr val="1F497D">
                    <a:lumMod val="50000"/>
                  </a:srgbClr>
                </a:solidFill>
              </a:rPr>
              <a:t>utilities</a:t>
            </a:r>
            <a:endParaRPr lang="es-ES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83568" y="2921776"/>
            <a:ext cx="2511364" cy="2379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97D"/>
                </a:solidFill>
              </a:rPr>
              <a:t>Catalogue of </a:t>
            </a:r>
            <a:r>
              <a:rPr lang="es-ES" sz="1600" dirty="0" err="1">
                <a:solidFill>
                  <a:srgbClr val="1F497D"/>
                </a:solidFill>
              </a:rPr>
              <a:t>benefits</a:t>
            </a:r>
            <a:endParaRPr lang="es-ES" sz="1600" dirty="0">
              <a:solidFill>
                <a:srgbClr val="1F497D"/>
              </a:solidFill>
            </a:endParaRPr>
          </a:p>
          <a:p>
            <a:endParaRPr lang="es-ES" sz="1600" dirty="0">
              <a:solidFill>
                <a:srgbClr val="1F497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1F497D"/>
                </a:solidFill>
              </a:rPr>
              <a:t>Typology</a:t>
            </a:r>
            <a:r>
              <a:rPr lang="es-ES" sz="1600" dirty="0">
                <a:solidFill>
                  <a:srgbClr val="1F497D"/>
                </a:solidFill>
              </a:rPr>
              <a:t> of </a:t>
            </a:r>
            <a:r>
              <a:rPr lang="es-ES" sz="1600" dirty="0" err="1">
                <a:solidFill>
                  <a:srgbClr val="1F497D"/>
                </a:solidFill>
              </a:rPr>
              <a:t>resources</a:t>
            </a:r>
            <a:endParaRPr lang="es-ES" sz="1600" dirty="0">
              <a:solidFill>
                <a:srgbClr val="1F497D"/>
              </a:solidFill>
            </a:endParaRPr>
          </a:p>
          <a:p>
            <a:endParaRPr lang="es-ES" sz="1600" dirty="0">
              <a:solidFill>
                <a:srgbClr val="1F497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97D"/>
                </a:solidFill>
              </a:rPr>
              <a:t>Professional roles</a:t>
            </a: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347864" y="2921023"/>
            <a:ext cx="2448272" cy="2380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97D"/>
                </a:solidFill>
              </a:rPr>
              <a:t>Entities</a:t>
            </a:r>
          </a:p>
          <a:p>
            <a:endParaRPr lang="es-ES" sz="1600" dirty="0">
              <a:solidFill>
                <a:srgbClr val="1F497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1F497D"/>
                </a:solidFill>
              </a:rPr>
              <a:t>Resources</a:t>
            </a:r>
            <a:r>
              <a:rPr lang="es-ES" sz="1600" dirty="0">
                <a:solidFill>
                  <a:srgbClr val="1F497D"/>
                </a:solidFill>
              </a:rPr>
              <a:t>: centers </a:t>
            </a:r>
            <a:r>
              <a:rPr lang="es-ES" sz="1600" dirty="0" err="1">
                <a:solidFill>
                  <a:srgbClr val="1F497D"/>
                </a:solidFill>
              </a:rPr>
              <a:t>or</a:t>
            </a:r>
            <a:r>
              <a:rPr lang="es-ES" sz="1600" dirty="0">
                <a:solidFill>
                  <a:srgbClr val="1F497D"/>
                </a:solidFill>
              </a:rPr>
              <a:t> </a:t>
            </a:r>
            <a:r>
              <a:rPr lang="es-ES" sz="1600" dirty="0" err="1">
                <a:solidFill>
                  <a:srgbClr val="1F497D"/>
                </a:solidFill>
              </a:rPr>
              <a:t>services</a:t>
            </a:r>
            <a:endParaRPr lang="es-ES" sz="1600" dirty="0">
              <a:solidFill>
                <a:srgbClr val="1F497D"/>
              </a:solidFill>
            </a:endParaRPr>
          </a:p>
          <a:p>
            <a:endParaRPr lang="es-ES" sz="1600" dirty="0">
              <a:solidFill>
                <a:srgbClr val="1F497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1F497D"/>
                </a:solidFill>
              </a:rPr>
              <a:t>Benefits</a:t>
            </a:r>
            <a:r>
              <a:rPr lang="es-ES" sz="1600" dirty="0">
                <a:solidFill>
                  <a:srgbClr val="1F497D"/>
                </a:solidFill>
              </a:rPr>
              <a:t> and </a:t>
            </a:r>
            <a:r>
              <a:rPr lang="es-ES" sz="1600" dirty="0" err="1">
                <a:solidFill>
                  <a:srgbClr val="1F497D"/>
                </a:solidFill>
              </a:rPr>
              <a:t>actions</a:t>
            </a:r>
            <a:endParaRPr lang="es-ES" sz="1600" dirty="0">
              <a:solidFill>
                <a:srgbClr val="1F497D"/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877060" y="2921023"/>
            <a:ext cx="2583372" cy="2380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97D"/>
                </a:solidFill>
              </a:rPr>
              <a:t>Network </a:t>
            </a:r>
            <a:r>
              <a:rPr lang="es-ES" sz="1600" dirty="0" err="1">
                <a:solidFill>
                  <a:srgbClr val="1F497D"/>
                </a:solidFill>
              </a:rPr>
              <a:t>Map</a:t>
            </a:r>
            <a:r>
              <a:rPr lang="es-ES" sz="1600" dirty="0">
                <a:solidFill>
                  <a:srgbClr val="1F497D"/>
                </a:solidFill>
              </a:rPr>
              <a:t> of </a:t>
            </a:r>
            <a:r>
              <a:rPr lang="es-ES" sz="1600" dirty="0" err="1">
                <a:solidFill>
                  <a:srgbClr val="1F497D"/>
                </a:solidFill>
              </a:rPr>
              <a:t>resources</a:t>
            </a:r>
            <a:r>
              <a:rPr lang="es-ES" sz="1600" dirty="0">
                <a:solidFill>
                  <a:srgbClr val="1F497D"/>
                </a:solidFill>
              </a:rPr>
              <a:t> </a:t>
            </a:r>
            <a:endParaRPr lang="es-ES" sz="1600" dirty="0" smtClean="0">
              <a:solidFill>
                <a:srgbClr val="1F497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1F497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F497D"/>
                </a:solidFill>
              </a:rPr>
              <a:t>Management </a:t>
            </a:r>
            <a:r>
              <a:rPr lang="es-ES" sz="1600" dirty="0">
                <a:solidFill>
                  <a:srgbClr val="1F497D"/>
                </a:solidFill>
              </a:rPr>
              <a:t>of </a:t>
            </a:r>
            <a:r>
              <a:rPr lang="es-ES" sz="1600" dirty="0" err="1">
                <a:solidFill>
                  <a:srgbClr val="1F497D"/>
                </a:solidFill>
              </a:rPr>
              <a:t>permits</a:t>
            </a:r>
            <a:r>
              <a:rPr lang="es-ES" sz="1600" dirty="0">
                <a:solidFill>
                  <a:srgbClr val="1F497D"/>
                </a:solidFill>
              </a:rPr>
              <a:t> to </a:t>
            </a:r>
            <a:r>
              <a:rPr lang="es-ES" sz="1600" dirty="0" err="1">
                <a:solidFill>
                  <a:srgbClr val="1F497D"/>
                </a:solidFill>
              </a:rPr>
              <a:t>professionals</a:t>
            </a:r>
            <a:r>
              <a:rPr lang="es-ES" sz="1600" dirty="0">
                <a:solidFill>
                  <a:srgbClr val="1F497D"/>
                </a:solidFill>
              </a:rPr>
              <a:t> </a:t>
            </a:r>
            <a:r>
              <a:rPr lang="es-ES" sz="1600" dirty="0" err="1">
                <a:solidFill>
                  <a:srgbClr val="1F497D"/>
                </a:solidFill>
              </a:rPr>
              <a:t>from</a:t>
            </a:r>
            <a:r>
              <a:rPr lang="es-ES" sz="1600" dirty="0">
                <a:solidFill>
                  <a:srgbClr val="1F497D"/>
                </a:solidFill>
              </a:rPr>
              <a:t> </a:t>
            </a:r>
            <a:r>
              <a:rPr lang="es-ES" sz="1600" dirty="0" err="1">
                <a:solidFill>
                  <a:srgbClr val="1F497D"/>
                </a:solidFill>
              </a:rPr>
              <a:t>the</a:t>
            </a:r>
            <a:r>
              <a:rPr lang="es-ES" sz="1600" dirty="0">
                <a:solidFill>
                  <a:srgbClr val="1F497D"/>
                </a:solidFill>
              </a:rPr>
              <a:t> Network </a:t>
            </a:r>
            <a:endParaRPr lang="es-ES" sz="1600" dirty="0" smtClean="0">
              <a:solidFill>
                <a:srgbClr val="1F497D"/>
              </a:solidFill>
            </a:endParaRPr>
          </a:p>
          <a:p>
            <a:endParaRPr lang="es-ES" sz="800" dirty="0" smtClean="0">
              <a:solidFill>
                <a:srgbClr val="1F497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F497D"/>
                </a:solidFill>
              </a:rPr>
              <a:t>Interoperability</a:t>
            </a:r>
            <a:endParaRPr lang="es-ES" sz="1600" dirty="0">
              <a:solidFill>
                <a:srgbClr val="1F497D"/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  <a:p>
            <a:endParaRPr lang="es-ES" sz="1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10 Rectángulo redondeado"/>
          <p:cNvSpPr/>
          <p:nvPr/>
        </p:nvSpPr>
        <p:spPr>
          <a:xfrm>
            <a:off x="-323850" y="71884"/>
            <a:ext cx="6480026" cy="5488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err="1">
                <a:solidFill>
                  <a:prstClr val="white"/>
                </a:solidFill>
                <a:cs typeface="Arial" pitchFamily="34" charset="0"/>
              </a:rPr>
              <a:t>m</a:t>
            </a:r>
            <a:r>
              <a:rPr lang="es-ES" sz="2800" dirty="0" err="1" smtClean="0">
                <a:solidFill>
                  <a:prstClr val="white"/>
                </a:solidFill>
                <a:cs typeface="Arial" pitchFamily="34" charset="0"/>
              </a:rPr>
              <a:t>ap</a:t>
            </a:r>
            <a:r>
              <a:rPr lang="es-ES" sz="2800" dirty="0" smtClean="0">
                <a:solidFill>
                  <a:prstClr val="white"/>
                </a:solidFill>
                <a:cs typeface="Arial" pitchFamily="34" charset="0"/>
              </a:rPr>
              <a:t> of </a:t>
            </a:r>
            <a:r>
              <a:rPr lang="es-ES" sz="2800" dirty="0" err="1" smtClean="0">
                <a:solidFill>
                  <a:prstClr val="white"/>
                </a:solidFill>
                <a:cs typeface="Arial" pitchFamily="34" charset="0"/>
              </a:rPr>
              <a:t>resources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2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3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5048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99592" y="1564884"/>
            <a:ext cx="75706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MAP OF RESOURCES OF THE NETWORK </a:t>
            </a:r>
            <a:endParaRPr lang="es-ES" sz="2200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As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an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instrument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to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order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the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available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resources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from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the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Network in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an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homogeneous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way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.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It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allows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:</a:t>
            </a:r>
            <a:endParaRPr lang="es-ES" sz="22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1F497D"/>
                </a:solidFill>
                <a:latin typeface="Calibri"/>
              </a:rPr>
              <a:t>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always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ensure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u="sng" dirty="0" err="1" smtClean="0">
                <a:solidFill>
                  <a:srgbClr val="1F497D"/>
                </a:solidFill>
                <a:latin typeface="Calibri"/>
              </a:rPr>
              <a:t>correct</a:t>
            </a:r>
            <a:r>
              <a:rPr lang="es-ES" sz="2000" u="sng" dirty="0" smtClean="0">
                <a:solidFill>
                  <a:srgbClr val="1F497D"/>
                </a:solidFill>
                <a:latin typeface="Calibri"/>
              </a:rPr>
              <a:t> use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authorized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Access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user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sng" dirty="0" err="1" smtClean="0">
                <a:solidFill>
                  <a:srgbClr val="1F497D"/>
                </a:solidFill>
                <a:latin typeface="Calibri"/>
              </a:rPr>
              <a:t>interoperability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among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agents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since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benefits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services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public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private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)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own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common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name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referred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Social Services Catalogue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1F497D"/>
                </a:solidFill>
                <a:latin typeface="Calibri"/>
              </a:rPr>
              <a:t>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know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u="sng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u="sng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u="sng" dirty="0" err="1" smtClean="0">
                <a:solidFill>
                  <a:srgbClr val="1F497D"/>
                </a:solidFill>
                <a:latin typeface="Calibri"/>
              </a:rPr>
              <a:t>extension</a:t>
            </a:r>
            <a:r>
              <a:rPr lang="es-ES" sz="2000" u="sng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u="sng" dirty="0" err="1" smtClean="0">
                <a:solidFill>
                  <a:srgbClr val="1F497D"/>
                </a:solidFill>
                <a:latin typeface="Calibri"/>
              </a:rPr>
              <a:t>coverage</a:t>
            </a:r>
            <a:r>
              <a:rPr lang="es-ES" sz="2000" u="sng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social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services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people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territories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sng" dirty="0">
                <a:solidFill>
                  <a:srgbClr val="1F497D"/>
                </a:solidFill>
                <a:latin typeface="Calibri"/>
              </a:rPr>
              <a:t>t</a:t>
            </a:r>
            <a:r>
              <a:rPr lang="es-ES" sz="2000" u="sng" dirty="0" smtClean="0">
                <a:solidFill>
                  <a:srgbClr val="1F497D"/>
                </a:solidFill>
                <a:latin typeface="Calibri"/>
              </a:rPr>
              <a:t>o </a:t>
            </a:r>
            <a:r>
              <a:rPr lang="es-ES" sz="2000" u="sng" dirty="0" err="1" smtClean="0">
                <a:solidFill>
                  <a:srgbClr val="1F497D"/>
                </a:solidFill>
                <a:latin typeface="Calibri"/>
              </a:rPr>
              <a:t>align</a:t>
            </a:r>
            <a:r>
              <a:rPr lang="es-ES" sz="2000" u="sng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u="sng" dirty="0" err="1" smtClean="0">
                <a:solidFill>
                  <a:srgbClr val="1F497D"/>
                </a:solidFill>
                <a:latin typeface="Calibri"/>
              </a:rPr>
              <a:t>efforts</a:t>
            </a:r>
            <a:r>
              <a:rPr lang="es-ES" sz="2000" u="sng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order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obtain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better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results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people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-323850" y="71884"/>
            <a:ext cx="6480026" cy="5987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err="1">
                <a:solidFill>
                  <a:prstClr val="white"/>
                </a:solidFill>
                <a:cs typeface="Arial" pitchFamily="34" charset="0"/>
              </a:rPr>
              <a:t>m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ap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>
                <a:solidFill>
                  <a:prstClr val="white"/>
                </a:solidFill>
                <a:cs typeface="Arial" pitchFamily="34" charset="0"/>
              </a:rPr>
              <a:t>of </a:t>
            </a:r>
            <a:r>
              <a:rPr lang="es-ES" sz="3200" dirty="0" err="1">
                <a:solidFill>
                  <a:prstClr val="white"/>
                </a:solidFill>
                <a:cs typeface="Arial" pitchFamily="34" charset="0"/>
              </a:rPr>
              <a:t>resources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7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8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38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9693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67367" y="1556792"/>
            <a:ext cx="784887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Information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SHARED SOCIAL RECORD (ESSR)</a:t>
            </a:r>
            <a:r>
              <a:rPr lang="en-GB" sz="1600" b="1" dirty="0" smtClean="0">
                <a:solidFill>
                  <a:prstClr val="black"/>
                </a:solidFill>
              </a:rPr>
              <a:t>:</a:t>
            </a:r>
            <a:r>
              <a:rPr lang="en-GB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G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athering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relevant and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systematized information provided by the public system (SAUSS) and by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Third S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ector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entities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(NGO´s) working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with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the person.</a:t>
            </a:r>
            <a:endParaRPr lang="en-GB" dirty="0" smtClean="0">
              <a:solidFill>
                <a:srgbClr val="1F497D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Common tools, procedures </a:t>
            </a:r>
            <a:r>
              <a:rPr lang="en-GB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and </a:t>
            </a:r>
            <a:r>
              <a:rPr lang="en-GB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languages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INTERVENTION MODEL; ASSESSMENT and DIAGNOSIS TOOL; CASE PLAN and PERSONALISED INTERVENTION: </a:t>
            </a:r>
            <a:r>
              <a:rPr lang="en-GB" dirty="0" smtClean="0">
                <a:solidFill>
                  <a:srgbClr val="1F497D"/>
                </a:solidFill>
                <a:latin typeface="Calibri"/>
              </a:rPr>
              <a:t>integrated in an </a:t>
            </a:r>
            <a:r>
              <a:rPr lang="en-GB" dirty="0">
                <a:solidFill>
                  <a:srgbClr val="1F497D"/>
                </a:solidFill>
                <a:latin typeface="Calibri"/>
              </a:rPr>
              <a:t>application </a:t>
            </a:r>
            <a:r>
              <a:rPr lang="en-GB" b="1" dirty="0">
                <a:solidFill>
                  <a:srgbClr val="1F497D"/>
                </a:solidFill>
                <a:latin typeface="Calibri"/>
              </a:rPr>
              <a:t>NETWORK</a:t>
            </a:r>
            <a:r>
              <a:rPr lang="en-US" b="1" dirty="0">
                <a:solidFill>
                  <a:srgbClr val="1F497D"/>
                </a:solidFill>
                <a:latin typeface="Calibri"/>
              </a:rPr>
              <a:t>-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PACT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that </a:t>
            </a:r>
            <a:r>
              <a:rPr lang="en-GB" dirty="0" smtClean="0">
                <a:solidFill>
                  <a:srgbClr val="1F497D"/>
                </a:solidFill>
                <a:latin typeface="Calibri"/>
              </a:rPr>
              <a:t>automatizes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 shared elements and guarant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ees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 security and traceability.</a:t>
            </a:r>
            <a:endParaRPr lang="en-GB" dirty="0">
              <a:solidFill>
                <a:srgbClr val="1F497D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Resources</a:t>
            </a:r>
            <a:endParaRPr lang="en-GB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1F497D"/>
                </a:solidFill>
                <a:latin typeface="Calibri"/>
              </a:rPr>
              <a:t>Especially </a:t>
            </a:r>
            <a:r>
              <a:rPr lang="en-GB" dirty="0">
                <a:solidFill>
                  <a:srgbClr val="1F497D"/>
                </a:solidFill>
                <a:latin typeface="Calibri"/>
              </a:rPr>
              <a:t>those integrated in 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the</a:t>
            </a:r>
            <a:r>
              <a:rPr lang="en-GB" sz="20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RESOURCES </a:t>
            </a:r>
            <a:r>
              <a:rPr lang="en-GB" sz="20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MAP OF THE PROTECTION NETWORK.</a:t>
            </a:r>
            <a:endParaRPr lang="en-GB" sz="2000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-323850" y="71884"/>
            <a:ext cx="6480026" cy="598746"/>
          </a:xfrm>
          <a:prstGeom prst="roundRect">
            <a:avLst/>
          </a:prstGeom>
          <a:solidFill>
            <a:srgbClr val="E46C0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prstClr val="white"/>
                </a:solidFill>
                <a:cs typeface="Arial" pitchFamily="34" charset="0"/>
              </a:rPr>
              <a:t>Electronic Shared Social Record (ESSR)</a:t>
            </a:r>
            <a:endParaRPr lang="en-GB" sz="28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6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79512" y="807325"/>
            <a:ext cx="6264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What is shared and </a:t>
            </a:r>
            <a:r>
              <a:rPr lang="en-US" sz="2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with what </a:t>
            </a:r>
            <a:r>
              <a:rPr lang="en-US" sz="2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purpose? </a:t>
            </a:r>
            <a:endParaRPr lang="en-GB" sz="22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7557" y="575542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Overcoming the fragmentation </a:t>
            </a:r>
            <a:r>
              <a:rPr lang="en-US" dirty="0">
                <a:solidFill>
                  <a:srgbClr val="1F497D"/>
                </a:solidFill>
              </a:rPr>
              <a:t>of social </a:t>
            </a:r>
            <a:r>
              <a:rPr lang="en-US" dirty="0" smtClean="0">
                <a:solidFill>
                  <a:srgbClr val="1F497D"/>
                </a:solidFill>
              </a:rPr>
              <a:t>services intervention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4067944" y="5245369"/>
            <a:ext cx="939883" cy="493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17557" y="1556792"/>
            <a:ext cx="8074923" cy="12961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z="1600" smtClean="0"/>
              <a:pPr>
                <a:defRPr/>
              </a:pPr>
              <a:t>39</a:t>
            </a:fld>
            <a:endParaRPr lang="es-ES" altLang="es-ES" sz="1600"/>
          </a:p>
        </p:txBody>
      </p:sp>
    </p:spTree>
    <p:extLst>
      <p:ext uri="{BB962C8B-B14F-4D97-AF65-F5344CB8AC3E}">
        <p14:creationId xmlns:p14="http://schemas.microsoft.com/office/powerpoint/2010/main" val="1685791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-323850" y="71537"/>
            <a:ext cx="5975970" cy="5990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context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: social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investment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31759" y="1205745"/>
            <a:ext cx="856895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challenge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for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Social Investment Package</a:t>
            </a:r>
            <a:r>
              <a:rPr lang="en-GB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is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To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ensure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that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social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protection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systems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respond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to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people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needs</a:t>
            </a:r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in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critical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moments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of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their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lives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. To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invest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early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in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order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to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avoid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later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difficulties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and</a:t>
            </a:r>
            <a:r>
              <a:rPr lang="es-ES_tradnl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“prepare”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people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for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life’s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risks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instead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of </a:t>
            </a:r>
            <a:r>
              <a:rPr lang="es-ES_tradnl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only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s-ES_tradnl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reparing</a:t>
            </a:r>
            <a:r>
              <a:rPr lang="es-ES_tradnl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s-ES_tradnl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It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is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particularly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outstanding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critical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role of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services</a:t>
            </a:r>
            <a:r>
              <a:rPr lang="es-ES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of high </a:t>
            </a:r>
            <a:r>
              <a:rPr lang="es-ES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quality</a:t>
            </a:r>
            <a:r>
              <a:rPr lang="es-ES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integrated</a:t>
            </a:r>
            <a:r>
              <a:rPr lang="es-ES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s-ES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personalized</a:t>
            </a:r>
            <a:r>
              <a:rPr lang="es-E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It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suggests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to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incorporate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some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strategies</a:t>
            </a:r>
            <a:r>
              <a:rPr lang="es-ES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with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which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Social Services of Castilla y León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were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already</a:t>
            </a:r>
            <a:r>
              <a:rPr lang="es-ES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fully</a:t>
            </a:r>
            <a:r>
              <a:rPr lang="es-E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aligned</a:t>
            </a:r>
            <a:r>
              <a:rPr lang="es-E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Aft>
                <a:spcPts val="600"/>
              </a:spcAft>
            </a:pPr>
            <a:endParaRPr lang="es-ES" sz="2400" dirty="0" smtClean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endParaRPr lang="es-ES" sz="2400" dirty="0" smtClean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s-ES" sz="2400" b="1" i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One</a:t>
            </a:r>
            <a:r>
              <a:rPr lang="es-ES" sz="2400" b="1" i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-stop-shop </a:t>
            </a:r>
            <a:r>
              <a:rPr lang="es-ES" sz="2400" b="1" i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es-ES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--&gt;</a:t>
            </a:r>
            <a:r>
              <a:rPr lang="es-ES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	</a:t>
            </a:r>
            <a:r>
              <a:rPr lang="es-ES" sz="2400" b="1" dirty="0" err="1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Unified</a:t>
            </a:r>
            <a:r>
              <a:rPr lang="es-ES" sz="2400" b="1" dirty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access</a:t>
            </a:r>
            <a:endParaRPr lang="es-ES" sz="2400" b="1" dirty="0">
              <a:solidFill>
                <a:srgbClr val="F79646">
                  <a:lumMod val="75000"/>
                </a:srgbClr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s-ES" sz="2400" b="1" i="1" dirty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Innovative </a:t>
            </a:r>
            <a:r>
              <a:rPr lang="es-ES" sz="2400" b="1" i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partnertships</a:t>
            </a:r>
            <a:r>
              <a:rPr lang="es-ES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		</a:t>
            </a:r>
            <a:r>
              <a:rPr lang="es-ES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--&gt; 	</a:t>
            </a:r>
            <a:r>
              <a:rPr lang="es-ES" sz="24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Protection</a:t>
            </a:r>
            <a:r>
              <a:rPr lang="es-ES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Network</a:t>
            </a:r>
          </a:p>
          <a:p>
            <a:pPr marL="342900" indent="-342900" eaLnBrk="1" hangingPunct="1">
              <a:buFontTx/>
              <a:buChar char="-"/>
            </a:pPr>
            <a:r>
              <a:rPr lang="es-ES" sz="2400" b="1" i="1" dirty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high </a:t>
            </a:r>
            <a:r>
              <a:rPr lang="es-ES" sz="2400" b="1" i="1" dirty="0" err="1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quality</a:t>
            </a:r>
            <a:r>
              <a:rPr lang="es-ES" sz="2400" b="1" i="1" dirty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case </a:t>
            </a:r>
            <a:r>
              <a:rPr lang="es-ES" sz="2400" b="1" i="1" dirty="0" err="1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handlers</a:t>
            </a:r>
            <a:r>
              <a:rPr lang="es-ES" sz="2400" b="1" i="1" dirty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	</a:t>
            </a:r>
            <a:r>
              <a:rPr lang="es-ES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--&gt;</a:t>
            </a:r>
            <a:r>
              <a:rPr lang="es-ES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	</a:t>
            </a:r>
            <a:r>
              <a:rPr lang="es-ES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Case manager…</a:t>
            </a:r>
            <a:endParaRPr lang="es-ES" sz="2400" b="1" dirty="0">
              <a:solidFill>
                <a:srgbClr val="F79646">
                  <a:lumMod val="75000"/>
                </a:srgbClr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82874" y="4715852"/>
            <a:ext cx="48967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SIP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24723" y="4715852"/>
            <a:ext cx="52847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CyL</a:t>
            </a:r>
            <a:endParaRPr lang="es-ES" b="1" dirty="0">
              <a:solidFill>
                <a:prstClr val="white"/>
              </a:solidFill>
            </a:endParaRPr>
          </a:p>
        </p:txBody>
      </p:sp>
      <p:grpSp>
        <p:nvGrpSpPr>
          <p:cNvPr id="10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1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3822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908720"/>
            <a:ext cx="7308304" cy="4785926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3175" lvl="1"/>
            <a:r>
              <a:rPr lang="en-GB" sz="20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ESSR structure:</a:t>
            </a:r>
          </a:p>
          <a:p>
            <a:pPr marL="3175" lvl="1"/>
            <a:endParaRPr lang="en-GB" sz="2000" b="1" dirty="0" smtClean="0">
              <a:solidFill>
                <a:prstClr val="black"/>
              </a:solidFill>
              <a:latin typeface="Calibri"/>
            </a:endParaRP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User’s identity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ID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umber, date of birth/death, gender, nationality,  address…)</a:t>
            </a:r>
            <a:endParaRPr lang="en-US" b="1" dirty="0" smtClean="0">
              <a:solidFill>
                <a:srgbClr val="F79646"/>
              </a:solidFill>
              <a:latin typeface="Calibri"/>
            </a:endParaRP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User´s profile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(civil status, academic background,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previous employment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Family coexistence unit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(members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info and co-resident unit profile)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Administrative procedure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(applications, procedure phase)</a:t>
            </a: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Professional Attendance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(case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manager and others)</a:t>
            </a: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Evaluations and assessments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(needs, diagnosis)</a:t>
            </a: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Social interventions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(services and intervention contents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Monitoring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(date of next monitoring, monitoring results)</a:t>
            </a: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Documents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(reports,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assessment tools, administrative resolutions) 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7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-323850" y="71884"/>
            <a:ext cx="6480026" cy="5987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prstClr val="white"/>
                </a:solidFill>
                <a:cs typeface="Arial" pitchFamily="34" charset="0"/>
              </a:rPr>
              <a:t>ESSR structure and </a:t>
            </a:r>
            <a:r>
              <a:rPr lang="es-ES" sz="3200" dirty="0" err="1">
                <a:solidFill>
                  <a:prstClr val="white"/>
                </a:solidFill>
              </a:rPr>
              <a:t>usefulness</a:t>
            </a:r>
            <a:r>
              <a:rPr lang="es-ES" sz="2400" dirty="0">
                <a:solidFill>
                  <a:prstClr val="white"/>
                </a:solidFill>
              </a:rPr>
              <a:t> 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069468" y="6047457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Signed with </a:t>
            </a: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sym typeface="Wingdings"/>
              </a:rPr>
              <a:t></a:t>
            </a:r>
            <a:r>
              <a:rPr lang="en-US" sz="1400" dirty="0" smtClean="0">
                <a:solidFill>
                  <a:prstClr val="black"/>
                </a:solidFill>
              </a:rPr>
              <a:t> some </a:t>
            </a:r>
            <a:r>
              <a:rPr lang="en-US" sz="1400" dirty="0" smtClean="0">
                <a:solidFill>
                  <a:prstClr val="black"/>
                </a:solidFill>
                <a:sym typeface="Wingdings"/>
              </a:rPr>
              <a:t>contents of </a:t>
            </a:r>
            <a:r>
              <a:rPr lang="en-US" sz="1400" b="1" u="sng" dirty="0" smtClean="0">
                <a:solidFill>
                  <a:prstClr val="black"/>
                </a:solidFill>
                <a:sym typeface="Wingdings"/>
              </a:rPr>
              <a:t>Summary ESSR</a:t>
            </a:r>
            <a:endParaRPr lang="en-US" sz="1400" b="1" u="sng" dirty="0">
              <a:solidFill>
                <a:prstClr val="black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z="1600" smtClean="0"/>
              <a:pPr>
                <a:defRPr/>
              </a:pPr>
              <a:t>40</a:t>
            </a:fld>
            <a:endParaRPr lang="es-ES" altLang="es-ES" sz="1600"/>
          </a:p>
        </p:txBody>
      </p:sp>
    </p:spTree>
    <p:extLst>
      <p:ext uri="{BB962C8B-B14F-4D97-AF65-F5344CB8AC3E}">
        <p14:creationId xmlns:p14="http://schemas.microsoft.com/office/powerpoint/2010/main" val="1607355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-323850" y="91201"/>
            <a:ext cx="6480026" cy="5583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prstClr val="white"/>
                </a:solidFill>
                <a:cs typeface="Arial" pitchFamily="34" charset="0"/>
              </a:rPr>
              <a:t>ESSR architecture and views</a:t>
            </a:r>
            <a:endParaRPr lang="en-GB" sz="32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103713" y="135949"/>
            <a:ext cx="1932783" cy="569533"/>
            <a:chOff x="7779779" y="410735"/>
            <a:chExt cx="2279730" cy="547714"/>
          </a:xfrm>
        </p:grpSpPr>
        <p:pic>
          <p:nvPicPr>
            <p:cNvPr id="6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0" name="Cilindro 9">
            <a:extLst>
              <a:ext uri="{FF2B5EF4-FFF2-40B4-BE49-F238E27FC236}">
                <a16:creationId xmlns="" xmlns:a16="http://schemas.microsoft.com/office/drawing/2014/main" id="{D3F279F2-CD06-4E2B-9908-95F11440D195}"/>
              </a:ext>
            </a:extLst>
          </p:cNvPr>
          <p:cNvSpPr/>
          <p:nvPr/>
        </p:nvSpPr>
        <p:spPr>
          <a:xfrm>
            <a:off x="1488657" y="2401784"/>
            <a:ext cx="5704391" cy="106626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500" b="1" dirty="0">
              <a:solidFill>
                <a:prstClr val="white"/>
              </a:solidFill>
            </a:endParaRPr>
          </a:p>
        </p:txBody>
      </p:sp>
      <p:sp>
        <p:nvSpPr>
          <p:cNvPr id="12" name="Rectángulo: esquinas redondeadas 22">
            <a:extLst>
              <a:ext uri="{FF2B5EF4-FFF2-40B4-BE49-F238E27FC236}">
                <a16:creationId xmlns="" xmlns:a16="http://schemas.microsoft.com/office/drawing/2014/main" id="{0F580407-BB3E-4EFC-8BC3-A3F9CA675E9D}"/>
              </a:ext>
            </a:extLst>
          </p:cNvPr>
          <p:cNvSpPr/>
          <p:nvPr/>
        </p:nvSpPr>
        <p:spPr>
          <a:xfrm>
            <a:off x="3491186" y="3501008"/>
            <a:ext cx="1593009" cy="388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Periodic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 data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upload</a:t>
            </a:r>
            <a:endParaRPr lang="es-ES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Diagrama de flujo: disco magnético 54">
            <a:extLst>
              <a:ext uri="{FF2B5EF4-FFF2-40B4-BE49-F238E27FC236}">
                <a16:creationId xmlns="" xmlns:a16="http://schemas.microsoft.com/office/drawing/2014/main" id="{851C87DA-E0F0-4A29-B922-1C41A815CE09}"/>
              </a:ext>
            </a:extLst>
          </p:cNvPr>
          <p:cNvSpPr/>
          <p:nvPr/>
        </p:nvSpPr>
        <p:spPr>
          <a:xfrm>
            <a:off x="2538271" y="3882997"/>
            <a:ext cx="1659534" cy="57294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Social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services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application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 2</a:t>
            </a:r>
          </a:p>
        </p:txBody>
      </p:sp>
      <p:sp>
        <p:nvSpPr>
          <p:cNvPr id="15" name="Diagrama de flujo: disco magnético 55">
            <a:extLst>
              <a:ext uri="{FF2B5EF4-FFF2-40B4-BE49-F238E27FC236}">
                <a16:creationId xmlns="" xmlns:a16="http://schemas.microsoft.com/office/drawing/2014/main" id="{13EF6F66-7DBE-41CA-9C9E-20F697FB1AFC}"/>
              </a:ext>
            </a:extLst>
          </p:cNvPr>
          <p:cNvSpPr/>
          <p:nvPr/>
        </p:nvSpPr>
        <p:spPr>
          <a:xfrm>
            <a:off x="4301542" y="3856960"/>
            <a:ext cx="1659534" cy="59897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Social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services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application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 3</a:t>
            </a:r>
            <a:endParaRPr lang="es-ES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Diagrama de flujo: disco magnético 56">
            <a:extLst>
              <a:ext uri="{FF2B5EF4-FFF2-40B4-BE49-F238E27FC236}">
                <a16:creationId xmlns="" xmlns:a16="http://schemas.microsoft.com/office/drawing/2014/main" id="{FF322961-A137-42C3-99D7-EACF541711C3}"/>
              </a:ext>
            </a:extLst>
          </p:cNvPr>
          <p:cNvSpPr/>
          <p:nvPr/>
        </p:nvSpPr>
        <p:spPr>
          <a:xfrm>
            <a:off x="6064812" y="3856960"/>
            <a:ext cx="1659534" cy="59897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Social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services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application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 4</a:t>
            </a:r>
            <a:endParaRPr lang="es-ES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7" name="Diagrama de flujo: disco magnético 57">
            <a:extLst>
              <a:ext uri="{FF2B5EF4-FFF2-40B4-BE49-F238E27FC236}">
                <a16:creationId xmlns="" xmlns:a16="http://schemas.microsoft.com/office/drawing/2014/main" id="{A077EE35-BB08-4509-A65C-5C492F853862}"/>
              </a:ext>
            </a:extLst>
          </p:cNvPr>
          <p:cNvSpPr/>
          <p:nvPr/>
        </p:nvSpPr>
        <p:spPr>
          <a:xfrm>
            <a:off x="7897291" y="3933056"/>
            <a:ext cx="923181" cy="48370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4472C4">
                    <a:lumMod val="50000"/>
                  </a:srgbClr>
                </a:solidFill>
              </a:rPr>
              <a:t>…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C466C17-A5DF-4BEE-96BF-5381EC264104}"/>
              </a:ext>
            </a:extLst>
          </p:cNvPr>
          <p:cNvSpPr txBox="1"/>
          <p:nvPr/>
        </p:nvSpPr>
        <p:spPr>
          <a:xfrm>
            <a:off x="2788035" y="2372163"/>
            <a:ext cx="2696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5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SOCIAL DATA REPOSITORY</a:t>
            </a:r>
            <a:endParaRPr lang="es-ES" sz="15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Flecha: a la derecha 69">
            <a:extLst>
              <a:ext uri="{FF2B5EF4-FFF2-40B4-BE49-F238E27FC236}">
                <a16:creationId xmlns="" xmlns:a16="http://schemas.microsoft.com/office/drawing/2014/main" id="{CC030A54-5AE1-489C-8565-13E180358C51}"/>
              </a:ext>
            </a:extLst>
          </p:cNvPr>
          <p:cNvSpPr/>
          <p:nvPr/>
        </p:nvSpPr>
        <p:spPr>
          <a:xfrm rot="16200000">
            <a:off x="1693070" y="3557873"/>
            <a:ext cx="328712" cy="214982"/>
          </a:xfrm>
          <a:prstGeom prst="rightArrow">
            <a:avLst/>
          </a:prstGeom>
          <a:noFill/>
          <a:ln>
            <a:solidFill>
              <a:srgbClr val="5F0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Rectángulo: esquinas redondeadas 72">
            <a:extLst>
              <a:ext uri="{FF2B5EF4-FFF2-40B4-BE49-F238E27FC236}">
                <a16:creationId xmlns="" xmlns:a16="http://schemas.microsoft.com/office/drawing/2014/main" id="{5CA92A88-463D-46BF-903E-43D0CF0C1883}"/>
              </a:ext>
            </a:extLst>
          </p:cNvPr>
          <p:cNvSpPr/>
          <p:nvPr/>
        </p:nvSpPr>
        <p:spPr>
          <a:xfrm>
            <a:off x="510562" y="3175162"/>
            <a:ext cx="925943" cy="5857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Access Control</a:t>
            </a:r>
            <a:endParaRPr lang="es-ES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cxnSp>
        <p:nvCxnSpPr>
          <p:cNvPr id="21" name="Conector recto de flecha 20"/>
          <p:cNvCxnSpPr>
            <a:stCxn id="22" idx="2"/>
          </p:cNvCxnSpPr>
          <p:nvPr/>
        </p:nvCxnSpPr>
        <p:spPr>
          <a:xfrm>
            <a:off x="2165974" y="2442603"/>
            <a:ext cx="5427" cy="627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AC466C17-A5DF-4BEE-96BF-5381EC264104}"/>
              </a:ext>
            </a:extLst>
          </p:cNvPr>
          <p:cNvSpPr txBox="1"/>
          <p:nvPr/>
        </p:nvSpPr>
        <p:spPr>
          <a:xfrm>
            <a:off x="1559180" y="1765495"/>
            <a:ext cx="12135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View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4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/>
              </a:rPr>
              <a:t>ESSR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/>
              </a:rPr>
              <a:t>Summary </a:t>
            </a:r>
            <a:r>
              <a:rPr lang="es-ES" sz="1100" b="1" dirty="0" err="1" smtClean="0">
                <a:solidFill>
                  <a:srgbClr val="F79646">
                    <a:lumMod val="75000"/>
                  </a:srgbClr>
                </a:solidFill>
                <a:latin typeface="Calibri" panose="020F0502020204030204"/>
              </a:rPr>
              <a:t>view</a:t>
            </a:r>
            <a:endParaRPr lang="es-ES" sz="1100" b="1" dirty="0">
              <a:solidFill>
                <a:srgbClr val="F79646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27A7D7F1-0307-4237-9628-FF8F4C65A45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43511" y="1261559"/>
            <a:ext cx="400620" cy="452858"/>
          </a:xfrm>
          <a:prstGeom prst="rect">
            <a:avLst/>
          </a:prstGeom>
          <a:ln>
            <a:solidFill>
              <a:srgbClr val="5F0139"/>
            </a:solidFill>
          </a:ln>
        </p:spPr>
      </p:pic>
      <p:sp>
        <p:nvSpPr>
          <p:cNvPr id="24" name="Cilindro 23">
            <a:extLst>
              <a:ext uri="{FF2B5EF4-FFF2-40B4-BE49-F238E27FC236}">
                <a16:creationId xmlns="" xmlns:a16="http://schemas.microsoft.com/office/drawing/2014/main" id="{D3F279F2-CD06-4E2B-9908-95F11440D195}"/>
              </a:ext>
            </a:extLst>
          </p:cNvPr>
          <p:cNvSpPr/>
          <p:nvPr/>
        </p:nvSpPr>
        <p:spPr>
          <a:xfrm>
            <a:off x="1819628" y="2757661"/>
            <a:ext cx="4963828" cy="649625"/>
          </a:xfrm>
          <a:prstGeom prst="can">
            <a:avLst/>
          </a:prstGeom>
          <a:solidFill>
            <a:srgbClr val="7030A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500" b="1" dirty="0">
              <a:solidFill>
                <a:prstClr val="white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AC466C17-A5DF-4BEE-96BF-5381EC264104}"/>
              </a:ext>
            </a:extLst>
          </p:cNvPr>
          <p:cNvSpPr txBox="1"/>
          <p:nvPr/>
        </p:nvSpPr>
        <p:spPr>
          <a:xfrm>
            <a:off x="2846046" y="2999599"/>
            <a:ext cx="33918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500" b="1" dirty="0" err="1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Electronic</a:t>
            </a:r>
            <a:r>
              <a:rPr lang="es-ES" sz="15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s-ES" sz="1500" b="1" dirty="0" err="1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Shared</a:t>
            </a:r>
            <a:r>
              <a:rPr lang="es-ES" sz="15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Social Record –ESSR-</a:t>
            </a:r>
            <a:endParaRPr lang="es-ES" sz="15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6" name="Flecha: a la derecha 69">
            <a:extLst>
              <a:ext uri="{FF2B5EF4-FFF2-40B4-BE49-F238E27FC236}">
                <a16:creationId xmlns="" xmlns:a16="http://schemas.microsoft.com/office/drawing/2014/main" id="{CC030A54-5AE1-489C-8565-13E180358C51}"/>
              </a:ext>
            </a:extLst>
          </p:cNvPr>
          <p:cNvSpPr/>
          <p:nvPr/>
        </p:nvSpPr>
        <p:spPr>
          <a:xfrm rot="16200000">
            <a:off x="3275010" y="3557874"/>
            <a:ext cx="328712" cy="214982"/>
          </a:xfrm>
          <a:prstGeom prst="rightArrow">
            <a:avLst/>
          </a:prstGeom>
          <a:noFill/>
          <a:ln>
            <a:solidFill>
              <a:srgbClr val="5F0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Flecha: a la derecha 69">
            <a:extLst>
              <a:ext uri="{FF2B5EF4-FFF2-40B4-BE49-F238E27FC236}">
                <a16:creationId xmlns="" xmlns:a16="http://schemas.microsoft.com/office/drawing/2014/main" id="{CC030A54-5AE1-489C-8565-13E180358C51}"/>
              </a:ext>
            </a:extLst>
          </p:cNvPr>
          <p:cNvSpPr/>
          <p:nvPr/>
        </p:nvSpPr>
        <p:spPr>
          <a:xfrm rot="16200000">
            <a:off x="4948521" y="3589201"/>
            <a:ext cx="328712" cy="214982"/>
          </a:xfrm>
          <a:prstGeom prst="rightArrow">
            <a:avLst/>
          </a:prstGeom>
          <a:noFill/>
          <a:ln>
            <a:solidFill>
              <a:srgbClr val="5F0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Flecha: a la derecha 69">
            <a:extLst>
              <a:ext uri="{FF2B5EF4-FFF2-40B4-BE49-F238E27FC236}">
                <a16:creationId xmlns="" xmlns:a16="http://schemas.microsoft.com/office/drawing/2014/main" id="{CC030A54-5AE1-489C-8565-13E180358C51}"/>
              </a:ext>
            </a:extLst>
          </p:cNvPr>
          <p:cNvSpPr/>
          <p:nvPr/>
        </p:nvSpPr>
        <p:spPr>
          <a:xfrm rot="16200000">
            <a:off x="6693092" y="3557874"/>
            <a:ext cx="328712" cy="214982"/>
          </a:xfrm>
          <a:prstGeom prst="rightArrow">
            <a:avLst/>
          </a:prstGeom>
          <a:noFill/>
          <a:ln>
            <a:solidFill>
              <a:srgbClr val="5F0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97201" y="4507015"/>
            <a:ext cx="1431557" cy="728079"/>
            <a:chOff x="991072" y="4741049"/>
            <a:chExt cx="1908742" cy="970771"/>
          </a:xfrm>
        </p:grpSpPr>
        <p:pic>
          <p:nvPicPr>
            <p:cNvPr id="30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72" y="4741049"/>
              <a:ext cx="760657" cy="456394"/>
            </a:xfrm>
            <a:prstGeom prst="rect">
              <a:avLst/>
            </a:prstGeom>
          </p:spPr>
        </p:pic>
        <p:pic>
          <p:nvPicPr>
            <p:cNvPr id="31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114" y="4741049"/>
              <a:ext cx="760657" cy="456394"/>
            </a:xfrm>
            <a:prstGeom prst="rect">
              <a:avLst/>
            </a:prstGeom>
          </p:spPr>
        </p:pic>
        <p:pic>
          <p:nvPicPr>
            <p:cNvPr id="32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157" y="4741049"/>
              <a:ext cx="760657" cy="456394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1060149" y="5096267"/>
              <a:ext cx="61283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1611430" y="5096267"/>
              <a:ext cx="62541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2217904" y="5096267"/>
              <a:ext cx="6494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600229" y="4513264"/>
            <a:ext cx="1431557" cy="728079"/>
            <a:chOff x="991072" y="4741049"/>
            <a:chExt cx="1908742" cy="970771"/>
          </a:xfrm>
        </p:grpSpPr>
        <p:pic>
          <p:nvPicPr>
            <p:cNvPr id="37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72" y="4741049"/>
              <a:ext cx="760657" cy="456394"/>
            </a:xfrm>
            <a:prstGeom prst="rect">
              <a:avLst/>
            </a:prstGeom>
          </p:spPr>
        </p:pic>
        <p:pic>
          <p:nvPicPr>
            <p:cNvPr id="38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114" y="4741049"/>
              <a:ext cx="760657" cy="456394"/>
            </a:xfrm>
            <a:prstGeom prst="rect">
              <a:avLst/>
            </a:prstGeom>
          </p:spPr>
        </p:pic>
        <p:pic>
          <p:nvPicPr>
            <p:cNvPr id="39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157" y="4741049"/>
              <a:ext cx="760657" cy="456394"/>
            </a:xfrm>
            <a:prstGeom prst="rect">
              <a:avLst/>
            </a:prstGeom>
          </p:spPr>
        </p:pic>
        <p:sp>
          <p:nvSpPr>
            <p:cNvPr id="40" name="CuadroTexto 39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1069819" y="5096267"/>
              <a:ext cx="62631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1611430" y="5096267"/>
              <a:ext cx="6878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2217902" y="5096267"/>
              <a:ext cx="6554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4395627" y="4505322"/>
            <a:ext cx="1431557" cy="728079"/>
            <a:chOff x="991072" y="4741049"/>
            <a:chExt cx="1908742" cy="970771"/>
          </a:xfrm>
        </p:grpSpPr>
        <p:pic>
          <p:nvPicPr>
            <p:cNvPr id="44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72" y="4741049"/>
              <a:ext cx="760657" cy="456394"/>
            </a:xfrm>
            <a:prstGeom prst="rect">
              <a:avLst/>
            </a:prstGeom>
          </p:spPr>
        </p:pic>
        <p:pic>
          <p:nvPicPr>
            <p:cNvPr id="45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114" y="4741049"/>
              <a:ext cx="760657" cy="456394"/>
            </a:xfrm>
            <a:prstGeom prst="rect">
              <a:avLst/>
            </a:prstGeom>
          </p:spPr>
        </p:pic>
        <p:pic>
          <p:nvPicPr>
            <p:cNvPr id="46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157" y="4741049"/>
              <a:ext cx="760657" cy="456394"/>
            </a:xfrm>
            <a:prstGeom prst="rect">
              <a:avLst/>
            </a:prstGeom>
          </p:spPr>
        </p:pic>
        <p:sp>
          <p:nvSpPr>
            <p:cNvPr id="47" name="CuadroTexto 46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1069817" y="5096267"/>
              <a:ext cx="6689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1611429" y="5096267"/>
              <a:ext cx="6911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2217904" y="5096267"/>
              <a:ext cx="64244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6178800" y="4511571"/>
            <a:ext cx="1431557" cy="728079"/>
            <a:chOff x="991072" y="4741049"/>
            <a:chExt cx="1908742" cy="970771"/>
          </a:xfrm>
        </p:grpSpPr>
        <p:pic>
          <p:nvPicPr>
            <p:cNvPr id="51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72" y="4741049"/>
              <a:ext cx="760657" cy="456394"/>
            </a:xfrm>
            <a:prstGeom prst="rect">
              <a:avLst/>
            </a:prstGeom>
          </p:spPr>
        </p:pic>
        <p:pic>
          <p:nvPicPr>
            <p:cNvPr id="52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114" y="4741049"/>
              <a:ext cx="760657" cy="456394"/>
            </a:xfrm>
            <a:prstGeom prst="rect">
              <a:avLst/>
            </a:prstGeom>
          </p:spPr>
        </p:pic>
        <p:pic>
          <p:nvPicPr>
            <p:cNvPr id="53" name="Picture 123">
              <a:extLst>
                <a:ext uri="{FF2B5EF4-FFF2-40B4-BE49-F238E27FC236}">
                  <a16:creationId xmlns="" xmlns:a16="http://schemas.microsoft.com/office/drawing/2014/main" id="{302ABD5D-B9C5-4C90-993C-A0DC05F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157" y="4741049"/>
              <a:ext cx="760657" cy="456394"/>
            </a:xfrm>
            <a:prstGeom prst="rect">
              <a:avLst/>
            </a:prstGeom>
          </p:spPr>
        </p:pic>
        <p:sp>
          <p:nvSpPr>
            <p:cNvPr id="54" name="CuadroTexto 53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1069817" y="5096267"/>
              <a:ext cx="68191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1611429" y="5096267"/>
              <a:ext cx="6485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="" xmlns:a16="http://schemas.microsoft.com/office/drawing/2014/main" id="{AC466C17-A5DF-4BEE-96BF-5381EC264104}"/>
                </a:ext>
              </a:extLst>
            </p:cNvPr>
            <p:cNvSpPr txBox="1"/>
            <p:nvPr/>
          </p:nvSpPr>
          <p:spPr>
            <a:xfrm>
              <a:off x="2217904" y="5096267"/>
              <a:ext cx="6494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2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Role </a:t>
              </a:r>
              <a:r>
                <a:rPr lang="es-E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3</a:t>
              </a:r>
            </a:p>
          </p:txBody>
        </p:sp>
      </p:grpSp>
      <p:cxnSp>
        <p:nvCxnSpPr>
          <p:cNvPr id="57" name="Conector angular 56"/>
          <p:cNvCxnSpPr>
            <a:stCxn id="23" idx="1"/>
            <a:endCxn id="33" idx="2"/>
          </p:cNvCxnSpPr>
          <p:nvPr/>
        </p:nvCxnSpPr>
        <p:spPr>
          <a:xfrm rot="10800000" flipV="1">
            <a:off x="1078821" y="1487988"/>
            <a:ext cx="864690" cy="3747106"/>
          </a:xfrm>
          <a:prstGeom prst="bentConnector4">
            <a:avLst>
              <a:gd name="adj1" fmla="val 36711"/>
              <a:gd name="adj2" fmla="val 1061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57"/>
          <p:cNvCxnSpPr>
            <a:stCxn id="23" idx="1"/>
            <a:endCxn id="41" idx="2"/>
          </p:cNvCxnSpPr>
          <p:nvPr/>
        </p:nvCxnSpPr>
        <p:spPr>
          <a:xfrm rot="10800000" flipH="1" flipV="1">
            <a:off x="1943510" y="1487987"/>
            <a:ext cx="1379937" cy="3753355"/>
          </a:xfrm>
          <a:prstGeom prst="bentConnector4">
            <a:avLst>
              <a:gd name="adj1" fmla="val -16566"/>
              <a:gd name="adj2" fmla="val 1060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stCxn id="60" idx="2"/>
          </p:cNvCxnSpPr>
          <p:nvPr/>
        </p:nvCxnSpPr>
        <p:spPr>
          <a:xfrm flipH="1">
            <a:off x="2973461" y="2060848"/>
            <a:ext cx="14118" cy="102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AC466C17-A5DF-4BEE-96BF-5381EC264104}"/>
              </a:ext>
            </a:extLst>
          </p:cNvPr>
          <p:cNvSpPr txBox="1"/>
          <p:nvPr/>
        </p:nvSpPr>
        <p:spPr>
          <a:xfrm>
            <a:off x="2555776" y="1783849"/>
            <a:ext cx="863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View </a:t>
            </a:r>
            <a:r>
              <a:rPr lang="es-ES" sz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="" xmlns:a16="http://schemas.microsoft.com/office/drawing/2014/main" id="{27A7D7F1-0307-4237-9628-FF8F4C65A45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71800" y="1247950"/>
            <a:ext cx="400620" cy="452858"/>
          </a:xfrm>
          <a:prstGeom prst="rect">
            <a:avLst/>
          </a:prstGeom>
          <a:ln>
            <a:solidFill>
              <a:srgbClr val="5F0139"/>
            </a:solidFill>
          </a:ln>
        </p:spPr>
      </p:pic>
      <p:cxnSp>
        <p:nvCxnSpPr>
          <p:cNvPr id="62" name="Conector recto de flecha 61"/>
          <p:cNvCxnSpPr>
            <a:stCxn id="63" idx="2"/>
          </p:cNvCxnSpPr>
          <p:nvPr/>
        </p:nvCxnSpPr>
        <p:spPr>
          <a:xfrm flipH="1">
            <a:off x="3765549" y="2049815"/>
            <a:ext cx="14118" cy="102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AC466C17-A5DF-4BEE-96BF-5381EC264104}"/>
              </a:ext>
            </a:extLst>
          </p:cNvPr>
          <p:cNvSpPr txBox="1"/>
          <p:nvPr/>
        </p:nvSpPr>
        <p:spPr>
          <a:xfrm>
            <a:off x="3347864" y="1772816"/>
            <a:ext cx="863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View n</a:t>
            </a:r>
            <a:endParaRPr lang="es-ES" sz="1200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64" name="Imagen 63">
            <a:extLst>
              <a:ext uri="{FF2B5EF4-FFF2-40B4-BE49-F238E27FC236}">
                <a16:creationId xmlns="" xmlns:a16="http://schemas.microsoft.com/office/drawing/2014/main" id="{27A7D7F1-0307-4237-9628-FF8F4C65A45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89478" y="1247950"/>
            <a:ext cx="400620" cy="452858"/>
          </a:xfrm>
          <a:prstGeom prst="rect">
            <a:avLst/>
          </a:prstGeom>
          <a:ln>
            <a:solidFill>
              <a:srgbClr val="5F0139"/>
            </a:solidFill>
          </a:ln>
        </p:spPr>
      </p:pic>
      <p:sp>
        <p:nvSpPr>
          <p:cNvPr id="65" name="Rectángulo: esquinas redondeadas 22">
            <a:extLst>
              <a:ext uri="{FF2B5EF4-FFF2-40B4-BE49-F238E27FC236}">
                <a16:creationId xmlns="" xmlns:a16="http://schemas.microsoft.com/office/drawing/2014/main" id="{0F580407-BB3E-4EFC-8BC3-A3F9CA675E9D}"/>
              </a:ext>
            </a:extLst>
          </p:cNvPr>
          <p:cNvSpPr/>
          <p:nvPr/>
        </p:nvSpPr>
        <p:spPr>
          <a:xfrm>
            <a:off x="457160" y="1161935"/>
            <a:ext cx="1366657" cy="388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4472C4">
                    <a:lumMod val="50000"/>
                  </a:srgbClr>
                </a:solidFill>
              </a:rPr>
              <a:t>ESSR</a:t>
            </a:r>
            <a:r>
              <a:rPr lang="es-ES" sz="1400" b="1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50000"/>
                  </a:srgbClr>
                </a:solidFill>
              </a:rPr>
              <a:t>views</a:t>
            </a:r>
            <a:endParaRPr lang="es-ES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Diagrama de flujo: disco magnético 43">
            <a:extLst>
              <a:ext uri="{FF2B5EF4-FFF2-40B4-BE49-F238E27FC236}">
                <a16:creationId xmlns="" xmlns:a16="http://schemas.microsoft.com/office/drawing/2014/main" id="{10E7F123-B36B-44A7-A0A8-87D881D847E3}"/>
              </a:ext>
            </a:extLst>
          </p:cNvPr>
          <p:cNvSpPr/>
          <p:nvPr/>
        </p:nvSpPr>
        <p:spPr>
          <a:xfrm>
            <a:off x="797201" y="3856960"/>
            <a:ext cx="1659534" cy="59897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Social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services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ES" sz="1200" dirty="0" err="1" smtClean="0">
                <a:solidFill>
                  <a:srgbClr val="4472C4">
                    <a:lumMod val="50000"/>
                  </a:srgbClr>
                </a:solidFill>
              </a:rPr>
              <a:t>application</a:t>
            </a:r>
            <a:r>
              <a:rPr lang="es-ES" sz="1200" dirty="0" smtClean="0">
                <a:solidFill>
                  <a:srgbClr val="4472C4">
                    <a:lumMod val="50000"/>
                  </a:srgbClr>
                </a:solidFill>
              </a:rPr>
              <a:t>: SAUSS</a:t>
            </a:r>
            <a:endParaRPr lang="es-ES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973533" y="5675708"/>
            <a:ext cx="647878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rgbClr val="4472C4">
                    <a:lumMod val="50000"/>
                  </a:srgbClr>
                </a:solidFill>
              </a:rPr>
              <a:t>ESTANDARDISED </a:t>
            </a:r>
            <a:r>
              <a:rPr lang="es-ES" sz="1500" b="1" dirty="0">
                <a:solidFill>
                  <a:srgbClr val="4472C4">
                    <a:lumMod val="50000"/>
                  </a:srgbClr>
                </a:solidFill>
              </a:rPr>
              <a:t>TERMINOLOGY (SIUSS)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4691888" y="745594"/>
            <a:ext cx="4421781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Public responsibility social services system normative: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 dirty="0" smtClean="0">
                <a:solidFill>
                  <a:prstClr val="black"/>
                </a:solidFill>
              </a:rPr>
              <a:t>LAW: 16/2010 Castilla y León social services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 dirty="0" smtClean="0">
                <a:solidFill>
                  <a:prstClr val="black"/>
                </a:solidFill>
              </a:rPr>
              <a:t>DECREE: 79/2015 social record and social data repository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 dirty="0" smtClean="0">
                <a:solidFill>
                  <a:prstClr val="black"/>
                </a:solidFill>
              </a:rPr>
              <a:t>ORDER:  FAM/628/2017, social services users registry</a:t>
            </a:r>
            <a:endParaRPr lang="en-GB" sz="12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41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57857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2" grpId="0"/>
      <p:bldP spid="24" grpId="0" animBg="1"/>
      <p:bldP spid="25" grpId="0"/>
      <p:bldP spid="26" grpId="0" animBg="1"/>
      <p:bldP spid="27" grpId="0" animBg="1"/>
      <p:bldP spid="28" grpId="0" animBg="1"/>
      <p:bldP spid="60" grpId="0"/>
      <p:bldP spid="63" grpId="0"/>
      <p:bldP spid="65" grpId="0"/>
      <p:bldP spid="13" grpId="0" animBg="1"/>
      <p:bldP spid="67" grpId="0" animBg="1"/>
      <p:bldP spid="6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z="1600" smtClean="0"/>
              <a:pPr/>
              <a:t>42</a:t>
            </a:fld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7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0" name="10 Rectángulo redondeado"/>
          <p:cNvSpPr/>
          <p:nvPr/>
        </p:nvSpPr>
        <p:spPr>
          <a:xfrm>
            <a:off x="-323850" y="91201"/>
            <a:ext cx="6480026" cy="5538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ESSR interoperability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854" y="2467502"/>
            <a:ext cx="627025" cy="79994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742" y="2477551"/>
            <a:ext cx="627025" cy="78111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77311" y="3223497"/>
            <a:ext cx="172819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white"/>
                </a:solidFill>
              </a:rPr>
              <a:t>SAUSS NETWORK-PACT</a:t>
            </a:r>
          </a:p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IT SYSTEM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217871" y="3178090"/>
            <a:ext cx="1728192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NGO´S</a:t>
            </a:r>
          </a:p>
          <a:p>
            <a:pPr algn="ctr"/>
            <a:r>
              <a:rPr lang="es-ES" dirty="0" smtClean="0">
                <a:solidFill>
                  <a:prstClr val="white"/>
                </a:solidFill>
              </a:rPr>
              <a:t>IT SYSTEMS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" name="Proceso alternativo 17"/>
          <p:cNvSpPr/>
          <p:nvPr/>
        </p:nvSpPr>
        <p:spPr>
          <a:xfrm>
            <a:off x="2103291" y="4663657"/>
            <a:ext cx="2448272" cy="1656184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INTEROPERABILITY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n-GB" sz="2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  <a:endParaRPr lang="en-GB" sz="24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Conector angular 19"/>
          <p:cNvCxnSpPr>
            <a:stCxn id="14" idx="3"/>
            <a:endCxn id="16" idx="3"/>
          </p:cNvCxnSpPr>
          <p:nvPr/>
        </p:nvCxnSpPr>
        <p:spPr>
          <a:xfrm flipH="1">
            <a:off x="1905503" y="2867474"/>
            <a:ext cx="450376" cy="968091"/>
          </a:xfrm>
          <a:prstGeom prst="bentConnector3">
            <a:avLst>
              <a:gd name="adj1" fmla="val -507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15" idx="1"/>
            <a:endCxn id="17" idx="1"/>
          </p:cNvCxnSpPr>
          <p:nvPr/>
        </p:nvCxnSpPr>
        <p:spPr>
          <a:xfrm rot="10800000" flipH="1" flipV="1">
            <a:off x="5079741" y="2868106"/>
            <a:ext cx="138129" cy="922051"/>
          </a:xfrm>
          <a:prstGeom prst="bentConnector3">
            <a:avLst>
              <a:gd name="adj1" fmla="val -1654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17" idx="2"/>
            <a:endCxn id="18" idx="3"/>
          </p:cNvCxnSpPr>
          <p:nvPr/>
        </p:nvCxnSpPr>
        <p:spPr>
          <a:xfrm rot="5400000">
            <a:off x="4772004" y="4181785"/>
            <a:ext cx="1089523" cy="153040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16" idx="2"/>
            <a:endCxn id="18" idx="1"/>
          </p:cNvCxnSpPr>
          <p:nvPr/>
        </p:nvCxnSpPr>
        <p:spPr>
          <a:xfrm rot="16200000" flipH="1">
            <a:off x="1050291" y="4438749"/>
            <a:ext cx="1044116" cy="106188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5706767" y="2395771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DIRECT </a:t>
            </a:r>
            <a:r>
              <a:rPr lang="es-ES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ACCESS </a:t>
            </a:r>
            <a:r>
              <a:rPr lang="es-ES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TO SAUSS </a:t>
            </a:r>
            <a:r>
              <a:rPr lang="es-ES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NETWORK PACT</a:t>
            </a:r>
          </a:p>
          <a:p>
            <a:r>
              <a:rPr lang="es-ES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OR UPLOAD </a:t>
            </a:r>
            <a:r>
              <a:rPr lang="es-ES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FROM </a:t>
            </a:r>
            <a:r>
              <a:rPr lang="es-ES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THEIR OWN IT SYSTEMS</a:t>
            </a:r>
            <a:endParaRPr lang="es-ES" sz="1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7" name="Cilindro 3">
            <a:extLst>
              <a:ext uri="{FF2B5EF4-FFF2-40B4-BE49-F238E27FC236}">
                <a16:creationId xmlns:a16="http://schemas.microsoft.com/office/drawing/2014/main" xmlns="" id="{D3F279F2-CD06-4E2B-9908-95F11440D195}"/>
              </a:ext>
            </a:extLst>
          </p:cNvPr>
          <p:cNvSpPr/>
          <p:nvPr/>
        </p:nvSpPr>
        <p:spPr>
          <a:xfrm>
            <a:off x="144062" y="1015613"/>
            <a:ext cx="2808758" cy="887027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SDR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8" name="Rectángulo: esquinas redondeadas 22">
            <a:extLst>
              <a:ext uri="{FF2B5EF4-FFF2-40B4-BE49-F238E27FC236}">
                <a16:creationId xmlns:a16="http://schemas.microsoft.com/office/drawing/2014/main" xmlns="" id="{0F580407-BB3E-4EFC-8BC3-A3F9CA675E9D}"/>
              </a:ext>
            </a:extLst>
          </p:cNvPr>
          <p:cNvSpPr/>
          <p:nvPr/>
        </p:nvSpPr>
        <p:spPr>
          <a:xfrm>
            <a:off x="98241" y="1894479"/>
            <a:ext cx="2815374" cy="2268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C0504D">
                    <a:lumMod val="50000"/>
                  </a:srgbClr>
                </a:solidFill>
              </a:rPr>
              <a:t>Social Data </a:t>
            </a:r>
            <a:r>
              <a:rPr lang="en-GB" sz="1600" dirty="0" smtClean="0">
                <a:solidFill>
                  <a:srgbClr val="C0504D">
                    <a:lumMod val="50000"/>
                  </a:srgbClr>
                </a:solidFill>
              </a:rPr>
              <a:t>Repository</a:t>
            </a:r>
            <a:endParaRPr lang="en-GB" sz="16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39" name="Diagrama de flujo: disco magnético 64">
            <a:extLst>
              <a:ext uri="{FF2B5EF4-FFF2-40B4-BE49-F238E27FC236}">
                <a16:creationId xmlns:a16="http://schemas.microsoft.com/office/drawing/2014/main" xmlns="" id="{C9C39A31-41A3-4C15-B3D1-02296726F3E7}"/>
              </a:ext>
            </a:extLst>
          </p:cNvPr>
          <p:cNvSpPr/>
          <p:nvPr/>
        </p:nvSpPr>
        <p:spPr>
          <a:xfrm>
            <a:off x="754579" y="2143377"/>
            <a:ext cx="272093" cy="28777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Diagrama de flujo: disco magnético 65">
            <a:extLst>
              <a:ext uri="{FF2B5EF4-FFF2-40B4-BE49-F238E27FC236}">
                <a16:creationId xmlns:a16="http://schemas.microsoft.com/office/drawing/2014/main" xmlns="" id="{8B40D108-AD29-4EC7-974B-B86A8CC7E003}"/>
              </a:ext>
            </a:extLst>
          </p:cNvPr>
          <p:cNvSpPr/>
          <p:nvPr/>
        </p:nvSpPr>
        <p:spPr>
          <a:xfrm>
            <a:off x="1125968" y="2143377"/>
            <a:ext cx="272093" cy="28777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Diagrama de flujo: disco magnético 65">
            <a:extLst>
              <a:ext uri="{FF2B5EF4-FFF2-40B4-BE49-F238E27FC236}">
                <a16:creationId xmlns:a16="http://schemas.microsoft.com/office/drawing/2014/main" xmlns="" id="{8B40D108-AD29-4EC7-974B-B86A8CC7E003}"/>
              </a:ext>
            </a:extLst>
          </p:cNvPr>
          <p:cNvSpPr/>
          <p:nvPr/>
        </p:nvSpPr>
        <p:spPr>
          <a:xfrm>
            <a:off x="1473863" y="2150541"/>
            <a:ext cx="272093" cy="28777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Diagrama de flujo: disco magnético 65">
            <a:extLst>
              <a:ext uri="{FF2B5EF4-FFF2-40B4-BE49-F238E27FC236}">
                <a16:creationId xmlns:a16="http://schemas.microsoft.com/office/drawing/2014/main" xmlns="" id="{8B40D108-AD29-4EC7-974B-B86A8CC7E003}"/>
              </a:ext>
            </a:extLst>
          </p:cNvPr>
          <p:cNvSpPr/>
          <p:nvPr/>
        </p:nvSpPr>
        <p:spPr>
          <a:xfrm>
            <a:off x="1849434" y="2143377"/>
            <a:ext cx="272093" cy="28777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44" name="Conector angular 43"/>
          <p:cNvCxnSpPr>
            <a:stCxn id="41" idx="3"/>
            <a:endCxn id="16" idx="0"/>
          </p:cNvCxnSpPr>
          <p:nvPr/>
        </p:nvCxnSpPr>
        <p:spPr>
          <a:xfrm rot="5400000">
            <a:off x="933070" y="2546657"/>
            <a:ext cx="785178" cy="568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8 CuadroTexto"/>
          <p:cNvSpPr txBox="1"/>
          <p:nvPr/>
        </p:nvSpPr>
        <p:spPr>
          <a:xfrm>
            <a:off x="3129638" y="991249"/>
            <a:ext cx="38492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Maximise </a:t>
            </a:r>
            <a:r>
              <a:rPr lang="en-GB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cooperation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Minimise</a:t>
            </a:r>
            <a:r>
              <a:rPr lang="en-GB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dependency</a:t>
            </a:r>
            <a:endParaRPr lang="en-GB" sz="28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561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9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490662"/>
            <a:ext cx="8229600" cy="1143000"/>
          </a:xfrm>
        </p:spPr>
        <p:txBody>
          <a:bodyPr/>
          <a:lstStyle/>
          <a:p>
            <a:r>
              <a:rPr lang="es-ES_tradnl" dirty="0"/>
              <a:t>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693913" y="548680"/>
          <a:ext cx="61206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Flecha arriba"/>
          <p:cNvSpPr/>
          <p:nvPr/>
        </p:nvSpPr>
        <p:spPr>
          <a:xfrm>
            <a:off x="261864" y="5733256"/>
            <a:ext cx="6912768" cy="288032"/>
          </a:xfrm>
          <a:prstGeom prst="upArrow">
            <a:avLst>
              <a:gd name="adj1" fmla="val 50000"/>
              <a:gd name="adj2" fmla="val 739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i="1" dirty="0" err="1" smtClean="0">
                <a:solidFill>
                  <a:srgbClr val="F79646">
                    <a:lumMod val="75000"/>
                  </a:srgbClr>
                </a:solidFill>
              </a:rPr>
              <a:t>Segmentation</a:t>
            </a:r>
            <a:endParaRPr lang="es-ES_tradnl" sz="2000" b="1" i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07589" y="508518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solidFill>
                  <a:srgbClr val="4F81BD">
                    <a:lumMod val="50000"/>
                  </a:srgbClr>
                </a:solidFill>
              </a:rPr>
              <a:t>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238929" y="1062162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solidFill>
                  <a:srgbClr val="4F81BD">
                    <a:lumMod val="50000"/>
                  </a:srgbClr>
                </a:solidFill>
              </a:rPr>
              <a:t>E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856221" y="2156536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solidFill>
                  <a:srgbClr val="4F81BD">
                    <a:lumMod val="50000"/>
                  </a:srgbClr>
                </a:solidFill>
              </a:rPr>
              <a:t>C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16641" y="352579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solidFill>
                  <a:srgbClr val="4F81BD">
                    <a:lumMod val="50000"/>
                  </a:srgbClr>
                </a:solidFill>
              </a:rPr>
              <a:t>B</a:t>
            </a:r>
          </a:p>
        </p:txBody>
      </p:sp>
      <p:sp>
        <p:nvSpPr>
          <p:cNvPr id="40" name="24 CuadroTexto"/>
          <p:cNvSpPr txBox="1"/>
          <p:nvPr/>
        </p:nvSpPr>
        <p:spPr>
          <a:xfrm>
            <a:off x="844234" y="1918573"/>
            <a:ext cx="108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4F81BD">
                    <a:lumMod val="50000"/>
                  </a:srgbClr>
                </a:solidFill>
              </a:rPr>
              <a:t>Risk Groups</a:t>
            </a:r>
            <a:endParaRPr lang="en-GB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552191">
            <a:off x="5075860" y="-12110"/>
            <a:ext cx="670618" cy="6004913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167185">
            <a:off x="5318421" y="-226795"/>
            <a:ext cx="670618" cy="6004913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782626">
            <a:off x="5549531" y="-431857"/>
            <a:ext cx="670618" cy="6004913"/>
          </a:xfrm>
          <a:prstGeom prst="rect">
            <a:avLst/>
          </a:prstGeom>
        </p:spPr>
      </p:pic>
      <p:sp>
        <p:nvSpPr>
          <p:cNvPr id="29" name="1 Título"/>
          <p:cNvSpPr txBox="1">
            <a:spLocks/>
          </p:cNvSpPr>
          <p:nvPr/>
        </p:nvSpPr>
        <p:spPr>
          <a:xfrm rot="2600553">
            <a:off x="4375320" y="2800470"/>
            <a:ext cx="4284348" cy="740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dirty="0" smtClean="0">
                <a:solidFill>
                  <a:prstClr val="white">
                    <a:lumMod val="95000"/>
                  </a:prstClr>
                </a:solidFill>
              </a:rPr>
              <a:t>Risk 3</a:t>
            </a:r>
            <a:endParaRPr lang="en-GB" sz="1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 rot="2925269">
            <a:off x="4111948" y="3091030"/>
            <a:ext cx="4284348" cy="740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dirty="0" smtClean="0">
                <a:solidFill>
                  <a:prstClr val="white">
                    <a:lumMod val="95000"/>
                  </a:prstClr>
                </a:solidFill>
              </a:rPr>
              <a:t>Risk 2</a:t>
            </a:r>
            <a:endParaRPr lang="en-GB" sz="1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 rot="3295378">
            <a:off x="3751560" y="3351798"/>
            <a:ext cx="4395692" cy="740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dirty="0" smtClean="0">
                <a:solidFill>
                  <a:prstClr val="white">
                    <a:lumMod val="95000"/>
                  </a:prstClr>
                </a:solidFill>
              </a:rPr>
              <a:t>Risk 1</a:t>
            </a:r>
            <a:endParaRPr lang="en-GB" sz="1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 rot="3359336">
            <a:off x="6851913" y="5609470"/>
            <a:ext cx="1077150" cy="33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400" dirty="0" err="1" smtClean="0">
                <a:solidFill>
                  <a:srgbClr val="1F497D"/>
                </a:solidFill>
              </a:rPr>
              <a:t>Strategy</a:t>
            </a:r>
            <a:r>
              <a:rPr lang="es-ES_tradnl" sz="1400" dirty="0" smtClean="0">
                <a:solidFill>
                  <a:srgbClr val="1F497D"/>
                </a:solidFill>
              </a:rPr>
              <a:t> </a:t>
            </a:r>
            <a:r>
              <a:rPr lang="es-ES_tradnl" sz="1400" dirty="0">
                <a:solidFill>
                  <a:srgbClr val="1F497D"/>
                </a:solidFill>
              </a:rPr>
              <a:t>1</a:t>
            </a: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 rot="2986295">
            <a:off x="7321756" y="5241738"/>
            <a:ext cx="1077150" cy="344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400" dirty="0" err="1" smtClean="0">
                <a:solidFill>
                  <a:srgbClr val="1F497D"/>
                </a:solidFill>
              </a:rPr>
              <a:t>Strategy</a:t>
            </a:r>
            <a:r>
              <a:rPr lang="es-ES_tradnl" sz="1400" dirty="0" smtClean="0">
                <a:solidFill>
                  <a:srgbClr val="1F497D"/>
                </a:solidFill>
              </a:rPr>
              <a:t> </a:t>
            </a:r>
            <a:r>
              <a:rPr lang="es-ES_tradnl" sz="1400" dirty="0">
                <a:solidFill>
                  <a:srgbClr val="1F497D"/>
                </a:solidFill>
              </a:rPr>
              <a:t>2</a:t>
            </a:r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 rot="2682286">
            <a:off x="7818245" y="4775674"/>
            <a:ext cx="1077150" cy="344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400" dirty="0" err="1" smtClean="0">
                <a:solidFill>
                  <a:srgbClr val="1F497D"/>
                </a:solidFill>
              </a:rPr>
              <a:t>Strategy</a:t>
            </a:r>
            <a:r>
              <a:rPr lang="es-ES_tradnl" sz="1400" dirty="0" smtClean="0">
                <a:solidFill>
                  <a:srgbClr val="1F497D"/>
                </a:solidFill>
              </a:rPr>
              <a:t> </a:t>
            </a:r>
            <a:r>
              <a:rPr lang="es-ES_tradnl" sz="1400" dirty="0">
                <a:solidFill>
                  <a:srgbClr val="1F497D"/>
                </a:solidFill>
              </a:rPr>
              <a:t>3</a:t>
            </a:r>
          </a:p>
        </p:txBody>
      </p:sp>
      <p:sp>
        <p:nvSpPr>
          <p:cNvPr id="38" name="24 CuadroTexto"/>
          <p:cNvSpPr txBox="1"/>
          <p:nvPr/>
        </p:nvSpPr>
        <p:spPr>
          <a:xfrm>
            <a:off x="6322317" y="1959474"/>
            <a:ext cx="158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4F81BD">
                    <a:lumMod val="50000"/>
                  </a:srgbClr>
                </a:solidFill>
              </a:rPr>
              <a:t>Intervention Strategies</a:t>
            </a:r>
            <a:endParaRPr lang="en-GB" b="1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39" name="4 Diagrama"/>
          <p:cNvGraphicFramePr/>
          <p:nvPr>
            <p:extLst>
              <p:ext uri="{D42A27DB-BD31-4B8C-83A1-F6EECF244321}">
                <p14:modId xmlns:p14="http://schemas.microsoft.com/office/powerpoint/2010/main" val="772325233"/>
              </p:ext>
            </p:extLst>
          </p:nvPr>
        </p:nvGraphicFramePr>
        <p:xfrm>
          <a:off x="107504" y="6093296"/>
          <a:ext cx="885698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3" name="22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25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2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5" name="34 Rectángulo redondeado"/>
          <p:cNvSpPr/>
          <p:nvPr/>
        </p:nvSpPr>
        <p:spPr>
          <a:xfrm>
            <a:off x="-323850" y="71884"/>
            <a:ext cx="6480026" cy="4047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proactive approach: risk segmentation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4874F-DF6F-40CF-89DD-EBF28EE7DE77}" type="slidenum">
              <a:rPr lang="es-ES" altLang="es-ES" sz="1600" smtClean="0"/>
              <a:pPr>
                <a:defRPr/>
              </a:pPr>
              <a:t>43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934294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943818" y="1412776"/>
            <a:ext cx="7600205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progress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ontology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exclusion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use of 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data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ingeneering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dirty="0">
                <a:solidFill>
                  <a:srgbClr val="1F497D"/>
                </a:solidFill>
                <a:latin typeface="Calibri"/>
              </a:rPr>
              <a:t>and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professional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knowledge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identification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of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risks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related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exclusion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ethiologies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related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factors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interactions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).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  <a:latin typeface="Calibri"/>
              </a:rPr>
              <a:t>c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onstruction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a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predictive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algorithm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risks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example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chronicity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MGI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dependency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)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through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procedures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i="1" dirty="0">
                <a:solidFill>
                  <a:srgbClr val="1F497D"/>
                </a:solidFill>
                <a:latin typeface="Calibri"/>
              </a:rPr>
              <a:t>machine </a:t>
            </a:r>
            <a:r>
              <a:rPr lang="es-ES" i="1" dirty="0" err="1" smtClean="0">
                <a:solidFill>
                  <a:srgbClr val="1F497D"/>
                </a:solidFill>
                <a:latin typeface="Calibri"/>
              </a:rPr>
              <a:t>learning</a:t>
            </a:r>
            <a:r>
              <a:rPr lang="es-ES" i="1" dirty="0" smtClean="0">
                <a:solidFill>
                  <a:srgbClr val="1F497D"/>
                </a:solidFill>
                <a:latin typeface="Calibri"/>
              </a:rPr>
              <a:t>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>
                <a:solidFill>
                  <a:srgbClr val="1F497D"/>
                </a:solidFill>
                <a:latin typeface="Calibri"/>
              </a:rPr>
              <a:t>t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prior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information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is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removed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from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cases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sample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build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up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conglomerates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information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7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8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44</a:t>
            </a:fld>
            <a:endParaRPr lang="es-ES" altLang="es-ES"/>
          </a:p>
        </p:txBody>
      </p:sp>
      <p:sp>
        <p:nvSpPr>
          <p:cNvPr id="10" name="34 Rectángulo redondeado"/>
          <p:cNvSpPr/>
          <p:nvPr/>
        </p:nvSpPr>
        <p:spPr>
          <a:xfrm>
            <a:off x="-180528" y="129408"/>
            <a:ext cx="6480026" cy="55675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white"/>
                </a:solidFill>
                <a:cs typeface="Arial" pitchFamily="34" charset="0"/>
              </a:rPr>
              <a:t>p</a:t>
            </a:r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roactive approach: design of the ontology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43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395536" y="908720"/>
            <a:ext cx="82809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Data integration: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integrate the information of the public system and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Third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Sector for its treatment through data processing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techniques.</a:t>
            </a:r>
            <a:endParaRPr lang="en-GB" sz="2200" dirty="0" smtClean="0">
              <a:solidFill>
                <a:srgbClr val="1F497D"/>
              </a:solidFill>
              <a:latin typeface="Calibri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Scientific evidence of the </a:t>
            </a:r>
            <a:r>
              <a:rPr lang="en-U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phenomena: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find the association among factors that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allow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to explain the complex phenomena linked to social exclusion (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ontology </a:t>
            </a:r>
            <a:r>
              <a:rPr lang="en-US" b="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phenomena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).</a:t>
            </a:r>
            <a:endParaRPr lang="en-GB" dirty="0" smtClean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9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3" name="12 Rectángulo redondeado"/>
          <p:cNvSpPr/>
          <p:nvPr/>
        </p:nvSpPr>
        <p:spPr>
          <a:xfrm>
            <a:off x="-323850" y="71884"/>
            <a:ext cx="6480026" cy="5534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proactive approach: </a:t>
            </a:r>
            <a:r>
              <a:rPr lang="en-GB" sz="2400" dirty="0" smtClean="0">
                <a:solidFill>
                  <a:prstClr val="white"/>
                </a:solidFill>
              </a:rPr>
              <a:t>requirements and results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lecha abajo 2"/>
          <p:cNvSpPr/>
          <p:nvPr/>
        </p:nvSpPr>
        <p:spPr>
          <a:xfrm>
            <a:off x="3885916" y="3007990"/>
            <a:ext cx="939883" cy="493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9205" y="3573016"/>
            <a:ext cx="6840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b="1" dirty="0">
                <a:solidFill>
                  <a:srgbClr val="F79646">
                    <a:lumMod val="75000"/>
                  </a:srgbClr>
                </a:solidFill>
              </a:rPr>
              <a:t>Alerts and screening: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professionals will receive alerts on risks and opportunities to offer proactive and preventive actions.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86804" y="5157192"/>
            <a:ext cx="6825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dirty="0" smtClean="0">
                <a:solidFill>
                  <a:srgbClr val="F79646">
                    <a:lumMod val="75000"/>
                  </a:srgbClr>
                </a:solidFill>
              </a:rPr>
              <a:t>Strategies </a:t>
            </a:r>
            <a:r>
              <a:rPr lang="en-US" sz="2200" b="1" dirty="0">
                <a:solidFill>
                  <a:srgbClr val="F79646">
                    <a:lumMod val="75000"/>
                  </a:srgbClr>
                </a:solidFill>
              </a:rPr>
              <a:t>and protocols: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as professionals (case </a:t>
            </a:r>
            <a:r>
              <a:rPr lang="en-US" dirty="0" smtClean="0">
                <a:solidFill>
                  <a:srgbClr val="1F497D"/>
                </a:solidFill>
                <a:latin typeface="Calibri"/>
              </a:rPr>
              <a:t>managers) will receive support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for better interventions.</a:t>
            </a:r>
            <a:endParaRPr lang="en-GB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6" name="Flecha abajo 2"/>
          <p:cNvSpPr/>
          <p:nvPr/>
        </p:nvSpPr>
        <p:spPr>
          <a:xfrm>
            <a:off x="3851920" y="4448150"/>
            <a:ext cx="939883" cy="493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z="1600" smtClean="0"/>
              <a:pPr>
                <a:defRPr/>
              </a:pPr>
              <a:t>45</a:t>
            </a:fld>
            <a:endParaRPr lang="es-ES" altLang="es-ES" sz="1600"/>
          </a:p>
        </p:txBody>
      </p:sp>
    </p:spTree>
    <p:extLst>
      <p:ext uri="{BB962C8B-B14F-4D97-AF65-F5344CB8AC3E}">
        <p14:creationId xmlns:p14="http://schemas.microsoft.com/office/powerpoint/2010/main" val="798166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4" grpId="0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79704" y="4509120"/>
            <a:ext cx="2664296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903858"/>
            <a:ext cx="6419056" cy="58092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Supporting social services professionals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intervention decision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making 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735196"/>
              </p:ext>
            </p:extLst>
          </p:nvPr>
        </p:nvGraphicFramePr>
        <p:xfrm>
          <a:off x="457200" y="1935448"/>
          <a:ext cx="8229600" cy="436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80728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User’s profile</a:t>
                      </a:r>
                      <a:endParaRPr lang="en-GB" sz="2000" noProof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sz="20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High risk</a:t>
                      </a:r>
                      <a:endParaRPr lang="en-GB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sz="20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6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Moderate/medium</a:t>
                      </a:r>
                      <a:r>
                        <a:rPr lang="en-GB" sz="16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risk</a:t>
                      </a:r>
                      <a:endParaRPr lang="en-GB" sz="160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sz="20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Low risk</a:t>
                      </a:r>
                      <a:endParaRPr lang="en-GB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536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b="1" kern="120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2000" b="1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Priority profile</a:t>
                      </a:r>
                      <a:endParaRPr lang="en-GB" sz="2000" b="1" kern="120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Atención</a:t>
                      </a:r>
                      <a:r>
                        <a:rPr lang="es-ES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prioritaria</a:t>
                      </a:r>
                    </a:p>
                    <a:p>
                      <a:pPr algn="ctr"/>
                      <a:r>
                        <a:rPr lang="es-ES" sz="20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Proactividad inmediata</a:t>
                      </a:r>
                      <a:endParaRPr lang="es-ES_tradnl" sz="20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Seguimiento</a:t>
                      </a:r>
                      <a:r>
                        <a:rPr lang="es-ES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programado</a:t>
                      </a:r>
                    </a:p>
                    <a:p>
                      <a:pPr algn="ctr"/>
                      <a:r>
                        <a:rPr lang="es-ES" sz="20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Proactividad diferida</a:t>
                      </a:r>
                      <a:endParaRPr lang="es-ES_tradnl" sz="20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 autonomía</a:t>
                      </a:r>
                    </a:p>
                    <a:p>
                      <a:pPr algn="ctr"/>
                      <a:r>
                        <a:rPr lang="es-E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 los contactos</a:t>
                      </a:r>
                      <a:endParaRPr lang="es-ES_tradnl" sz="20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Technological solution</a:t>
                      </a:r>
                      <a:endParaRPr lang="en-GB" sz="2000" b="1" kern="120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2000" b="1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endParaRPr lang="en-GB" sz="2000" b="1" kern="120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kern="12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36116"/>
            <a:ext cx="724001" cy="7811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34749"/>
            <a:ext cx="695606" cy="7813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41" y="1639729"/>
            <a:ext cx="657317" cy="781159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809764" y="3128809"/>
            <a:ext cx="1627330" cy="1380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</a:rPr>
              <a:t>Priority care</a:t>
            </a:r>
          </a:p>
          <a:p>
            <a:pPr algn="ctr"/>
            <a:r>
              <a:rPr lang="en-GB" sz="1600" i="1" dirty="0" smtClean="0">
                <a:solidFill>
                  <a:prstClr val="white"/>
                </a:solidFill>
              </a:rPr>
              <a:t>Immediate proactivity</a:t>
            </a:r>
            <a:endParaRPr lang="en-GB" sz="1600" i="1" dirty="0">
              <a:solidFill>
                <a:prstClr val="white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761638" y="3159605"/>
            <a:ext cx="1718066" cy="1380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</a:rPr>
              <a:t>Programmed monitoring </a:t>
            </a:r>
          </a:p>
          <a:p>
            <a:pPr algn="ctr"/>
            <a:r>
              <a:rPr lang="en-GB" sz="1600" i="1" dirty="0" smtClean="0">
                <a:solidFill>
                  <a:prstClr val="white"/>
                </a:solidFill>
              </a:rPr>
              <a:t>Deferred proactivity</a:t>
            </a:r>
            <a:endParaRPr lang="en-GB" sz="1600" i="1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804248" y="3133164"/>
            <a:ext cx="1728192" cy="1380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</a:rPr>
              <a:t>Regular support to autonomy</a:t>
            </a:r>
          </a:p>
          <a:p>
            <a:pPr algn="ctr"/>
            <a:r>
              <a:rPr lang="en-GB" sz="1600" i="1" dirty="0" smtClean="0">
                <a:solidFill>
                  <a:prstClr val="white"/>
                </a:solidFill>
              </a:rPr>
              <a:t>When contact</a:t>
            </a:r>
            <a:endParaRPr lang="en-GB" sz="1600" i="1" dirty="0">
              <a:solidFill>
                <a:prstClr val="white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6" name="Rectángulo redondeado 9"/>
          <p:cNvSpPr/>
          <p:nvPr/>
        </p:nvSpPr>
        <p:spPr>
          <a:xfrm>
            <a:off x="2809764" y="4725144"/>
            <a:ext cx="5680955" cy="62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Algorithms and filters that identify </a:t>
            </a:r>
            <a:r>
              <a:rPr lang="en-US" b="1" dirty="0" smtClean="0">
                <a:solidFill>
                  <a:prstClr val="white"/>
                </a:solidFill>
              </a:rPr>
              <a:t>risk </a:t>
            </a:r>
            <a:r>
              <a:rPr lang="en-US" b="1" dirty="0">
                <a:solidFill>
                  <a:prstClr val="white"/>
                </a:solidFill>
              </a:rPr>
              <a:t>or </a:t>
            </a:r>
            <a:r>
              <a:rPr lang="en-US" b="1" dirty="0" smtClean="0">
                <a:solidFill>
                  <a:prstClr val="white"/>
                </a:solidFill>
              </a:rPr>
              <a:t>opportunity situations for each person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ángulo redondeado 9"/>
          <p:cNvSpPr/>
          <p:nvPr/>
        </p:nvSpPr>
        <p:spPr>
          <a:xfrm>
            <a:off x="2809763" y="5669567"/>
            <a:ext cx="5680955" cy="62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Specific protocols for each risk group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-323850" y="71883"/>
            <a:ext cx="6480026" cy="5122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white"/>
                </a:solidFill>
                <a:cs typeface="Arial" pitchFamily="34" charset="0"/>
              </a:rPr>
              <a:t>p</a:t>
            </a:r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roactive approach in practice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4874F-DF6F-40CF-89DD-EBF28EE7DE77}" type="slidenum">
              <a:rPr lang="es-ES" altLang="es-ES" sz="1600" smtClean="0"/>
              <a:pPr>
                <a:defRPr/>
              </a:pPr>
              <a:t>46</a:t>
            </a:fld>
            <a:endParaRPr lang="es-ES" altLang="es-ES" sz="1600"/>
          </a:p>
        </p:txBody>
      </p:sp>
    </p:spTree>
    <p:extLst>
      <p:ext uri="{BB962C8B-B14F-4D97-AF65-F5344CB8AC3E}">
        <p14:creationId xmlns:p14="http://schemas.microsoft.com/office/powerpoint/2010/main" val="3938546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6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8" name="17 Rectángulo redondeado"/>
          <p:cNvSpPr/>
          <p:nvPr/>
        </p:nvSpPr>
        <p:spPr>
          <a:xfrm>
            <a:off x="-323850" y="71884"/>
            <a:ext cx="6480026" cy="5987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white"/>
                </a:solidFill>
                <a:cs typeface="Arial" pitchFamily="34" charset="0"/>
              </a:rPr>
              <a:t>p</a:t>
            </a:r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roactive approach: intervention areas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-5507" y="4653136"/>
            <a:ext cx="24172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sz="3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539552" y="1196752"/>
            <a:ext cx="7868020" cy="5032147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1" algn="just"/>
            <a:r>
              <a:rPr lang="en-GB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Some methodological</a:t>
            </a:r>
            <a:r>
              <a:rPr lang="es-ES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pathways</a:t>
            </a:r>
            <a:r>
              <a:rPr lang="es-ES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used </a:t>
            </a:r>
            <a:r>
              <a:rPr lang="en-GB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on PACT-project:</a:t>
            </a:r>
          </a:p>
          <a:p>
            <a:pPr marL="0" lvl="1" algn="just"/>
            <a:endParaRPr lang="en-GB" sz="2000" i="1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0" lvl="1" algn="just"/>
            <a:endParaRPr lang="en-GB" sz="2000" i="1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0" lvl="1" algn="just"/>
            <a:r>
              <a:rPr lang="en-GB" sz="2000" i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- Through </a:t>
            </a:r>
            <a:r>
              <a:rPr lang="en-US" sz="2000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predictive </a:t>
            </a:r>
            <a:r>
              <a:rPr lang="en-US" sz="2000" i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algorithm: 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Chronicity as Minimum Income (MI) beneficiaries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(o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ver 60 months)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0" lvl="1" algn="just"/>
            <a:endParaRPr lang="en-GB" sz="2000" i="1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0" lvl="1" algn="just"/>
            <a:r>
              <a:rPr lang="en-GB" sz="2000" i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- Through </a:t>
            </a:r>
            <a:r>
              <a:rPr lang="en-GB" sz="2000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complex </a:t>
            </a:r>
            <a:r>
              <a:rPr lang="en-US" sz="2000" i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filters:</a:t>
            </a:r>
            <a:endParaRPr lang="en-GB" sz="2000" i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804863" lvl="2" indent="-35401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Recidivism of risk of eviction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(MI users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ending waiting period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previously negotiate in mortgages payments). </a:t>
            </a:r>
          </a:p>
          <a:p>
            <a:pPr marL="804863" lvl="2" indent="-35401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Risk of loss of social protection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(MI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users close to retirement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age and with very low employability).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804863" lvl="2" indent="-35401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Generational transmission of exclusion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(educational disadvantages, school absenteeism and vulnerable single-parent cohabitation situations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). 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1700808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000" i="1" dirty="0" smtClean="0">
                <a:solidFill>
                  <a:srgbClr val="1F497D">
                    <a:lumMod val="75000"/>
                  </a:srgbClr>
                </a:solidFill>
              </a:rPr>
              <a:t>Examples:</a:t>
            </a:r>
            <a:endParaRPr lang="en-GB" sz="2000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4874F-DF6F-40CF-89DD-EBF28EE7DE77}" type="slidenum">
              <a:rPr lang="es-ES" altLang="es-ES" smtClean="0"/>
              <a:pPr>
                <a:defRPr/>
              </a:pPr>
              <a:t>47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248219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design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97854" y="2503056"/>
            <a:ext cx="7662578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>
                <a:solidFill>
                  <a:srgbClr val="1F497D"/>
                </a:solidFill>
                <a:latin typeface="Calibri"/>
              </a:rPr>
              <a:t>a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common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language</a:t>
            </a:r>
            <a:endParaRPr lang="es-ES" dirty="0" smtClean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>
                <a:solidFill>
                  <a:srgbClr val="1F497D"/>
                </a:solidFill>
                <a:latin typeface="Calibri"/>
              </a:rPr>
              <a:t>a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common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tool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of diagnosis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(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MDTSE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)</a:t>
            </a:r>
            <a:r>
              <a:rPr lang="es-ES" baseline="30000" dirty="0" smtClean="0">
                <a:solidFill>
                  <a:srgbClr val="1F497D"/>
                </a:solidFill>
                <a:latin typeface="Calibri"/>
              </a:rPr>
              <a:t>3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directed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endParaRPr lang="es-ES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keys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shared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intervention</a:t>
            </a: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model</a:t>
            </a:r>
            <a:endParaRPr lang="es-ES" b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1" name="90 Imagen" descr="C:\Users\BarMarLi\Desktop\0-DESARROLLO PACT- copy\FOTOS GRUPOS\IMG_20160201_1039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24" y="1084580"/>
            <a:ext cx="2661285" cy="180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91 Imagen" descr="C:\Users\BarMarLi\Desktop\0-DESARROLLO PACT- copy\FOTOS GRUPOS\IMG_20160203_110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7803"/>
            <a:ext cx="2808312" cy="166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92 Imagen" descr="C:\Users\BarMarLi\Desktop\0-DESARROLLO PACT- copy\FOTOS GRUPOS\IMG_20160205_095824-editada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85600"/>
            <a:ext cx="2665095" cy="18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99592" y="137560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32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professionals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from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local,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Third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Sector and regional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entities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organised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>
                <a:solidFill>
                  <a:srgbClr val="1F497D"/>
                </a:solidFill>
                <a:latin typeface="Calibri"/>
              </a:rPr>
              <a:t>i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n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three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teams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>
                <a:solidFill>
                  <a:srgbClr val="1F497D"/>
                </a:solidFill>
                <a:latin typeface="Calibri"/>
              </a:rPr>
              <a:t>(León, Salamanca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and Valladolid</a:t>
            </a:r>
            <a:r>
              <a:rPr lang="es-ES" dirty="0">
                <a:solidFill>
                  <a:srgbClr val="1F497D"/>
                </a:solidFill>
                <a:latin typeface="Calibri"/>
              </a:rPr>
              <a:t>)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provide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their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expert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knowledge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(</a:t>
            </a:r>
            <a:r>
              <a:rPr lang="es-ES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tons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talent</a:t>
            </a:r>
            <a:r>
              <a:rPr lang="es-ES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)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to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develop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:</a:t>
            </a:r>
            <a:endParaRPr lang="es-ES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5780" y="626373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s-ES_tradnl" sz="11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Multidimensional </a:t>
            </a:r>
            <a:r>
              <a:rPr lang="es-ES_tradnl" sz="11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Tool</a:t>
            </a:r>
            <a:r>
              <a:rPr lang="es-ES_tradnl" sz="11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of Social </a:t>
            </a:r>
            <a:r>
              <a:rPr lang="es-ES_tradnl" sz="11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Exclusion</a:t>
            </a:r>
            <a:r>
              <a:rPr lang="es-ES_tradnl" sz="11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.</a:t>
            </a:r>
            <a:endParaRPr lang="es-ES_tradnl" sz="1100" dirty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48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4702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design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43818" y="1268760"/>
            <a:ext cx="760020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collaboration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providing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knowledge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and ideas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deployment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Protection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Network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preparation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testing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approaches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public-private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collaboration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network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applied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real cases.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instruments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needed</a:t>
            </a:r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experimentation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are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developed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Manuals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diagnosis,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procedure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Common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documents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and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questionnaires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(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informed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consent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social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shared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history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pathway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graphics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diagnosis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summary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case plan, case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coordination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plan,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attitudinal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questionnaires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monitoring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glossary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terms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etc.). 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Repositories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and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systems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for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the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collection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of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information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from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pilot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534988" indent="-534988">
              <a:spcBef>
                <a:spcPts val="6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tabLst>
                <a:tab pos="450850" algn="l"/>
              </a:tabLst>
              <a:defRPr/>
            </a:pPr>
            <a:r>
              <a:rPr lang="es-ES" sz="2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oftware /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shared</a:t>
            </a:r>
            <a:r>
              <a:rPr lang="es-ES" sz="20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0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functionalities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s-ES" b="1" dirty="0" smtClean="0">
                <a:solidFill>
                  <a:srgbClr val="1F497D"/>
                </a:solidFill>
                <a:latin typeface="Calibri"/>
              </a:rPr>
              <a:t>MDTSE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diagnosis and PACT-NETWORK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unit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>
                <a:solidFill>
                  <a:srgbClr val="1F497D"/>
                </a:solidFill>
                <a:latin typeface="Calibri"/>
              </a:rPr>
              <a:t>management</a:t>
            </a:r>
            <a:r>
              <a:rPr lang="es-ES" dirty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users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authorizations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shared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information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under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development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). </a:t>
            </a:r>
          </a:p>
        </p:txBody>
      </p:sp>
      <p:grpSp>
        <p:nvGrpSpPr>
          <p:cNvPr id="7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8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49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7413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-206699" y="61458"/>
            <a:ext cx="5616575" cy="614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partners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37959" y="908720"/>
            <a:ext cx="856895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sz="24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PACT </a:t>
            </a:r>
            <a:r>
              <a:rPr lang="es-ES_tradnl" sz="24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counts</a:t>
            </a:r>
            <a:r>
              <a:rPr lang="es-ES_tradnl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with</a:t>
            </a:r>
            <a:r>
              <a:rPr lang="es-ES_tradnl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_tradnl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following</a:t>
            </a:r>
            <a:r>
              <a:rPr lang="es-ES_tradnl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400" b="1" dirty="0" err="1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partners</a:t>
            </a:r>
            <a:r>
              <a:rPr lang="es-ES_tradnl" sz="2400" b="1" dirty="0">
                <a:solidFill>
                  <a:srgbClr val="F79646">
                    <a:lumMod val="75000"/>
                  </a:srgb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endParaRPr lang="es-ES_tradnl" sz="1400" b="1" dirty="0" smtClean="0">
              <a:solidFill>
                <a:srgbClr val="4F81BD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Local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entities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:</a:t>
            </a:r>
            <a:endParaRPr lang="es-ES_tradnl" sz="2000" b="1" dirty="0">
              <a:solidFill>
                <a:srgbClr val="4F81BD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s-ES_tradnl" sz="2000" dirty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s-ES_tradnl" sz="2000" dirty="0" smtClean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>
              <a:spcAft>
                <a:spcPts val="600"/>
              </a:spcAft>
            </a:pPr>
            <a:endParaRPr lang="es-ES_tradnl" sz="2000" b="1" dirty="0" smtClean="0">
              <a:solidFill>
                <a:srgbClr val="4F81BD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Third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Sector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Entities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of Social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Action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of </a:t>
            </a:r>
            <a:r>
              <a:rPr lang="es-ES_tradnl" sz="2000" b="1" dirty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Castilla y León:</a:t>
            </a:r>
          </a:p>
          <a:p>
            <a:pPr algn="ctr" eaLnBrk="1" hangingPunct="1"/>
            <a:endParaRPr lang="es-ES_tradnl" sz="2000" dirty="0" smtClean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s-ES_tradnl" sz="2000" dirty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s-ES_tradnl" sz="2000" b="1" dirty="0" smtClean="0">
              <a:solidFill>
                <a:srgbClr val="4F81BD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Research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Institute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:</a:t>
            </a:r>
            <a:endParaRPr lang="es-ES_tradnl" sz="2000" b="1" dirty="0">
              <a:solidFill>
                <a:srgbClr val="4F81BD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s-ES_tradnl" sz="2000" b="1" dirty="0">
              <a:solidFill>
                <a:srgbClr val="4F81BD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s-ES_tradnl" sz="2000" dirty="0" smtClean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s-ES_tradnl" sz="2000" b="1" dirty="0" smtClean="0">
              <a:solidFill>
                <a:srgbClr val="4F81BD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Leader of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err="1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project</a:t>
            </a:r>
            <a:r>
              <a:rPr lang="es-ES_tradnl" sz="20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:</a:t>
            </a:r>
            <a:endParaRPr lang="es-ES_tradnl" sz="2000" b="1" dirty="0">
              <a:solidFill>
                <a:srgbClr val="4F81BD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s-ES_tradnl" sz="2000" dirty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s-ES_tradnl" sz="2000" dirty="0" smtClean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464599" y="1916832"/>
            <a:ext cx="6472932" cy="792088"/>
            <a:chOff x="1044154" y="2420888"/>
            <a:chExt cx="6472932" cy="792088"/>
          </a:xfrm>
        </p:grpSpPr>
        <p:pic>
          <p:nvPicPr>
            <p:cNvPr id="7" name="2 Imagen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4154" y="2535560"/>
              <a:ext cx="187166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3 Imagen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6362" y="2420888"/>
              <a:ext cx="162033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4 Imagen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38" y="2420889"/>
              <a:ext cx="130065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5 Imagen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0698" y="2492896"/>
              <a:ext cx="1576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6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540" y="3187492"/>
            <a:ext cx="732516" cy="74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8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437112"/>
            <a:ext cx="13360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32049"/>
              </p:ext>
            </p:extLst>
          </p:nvPr>
        </p:nvGraphicFramePr>
        <p:xfrm>
          <a:off x="3757613" y="5661025"/>
          <a:ext cx="21812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icture" r:id="rId9" imgW="3026880" imgH="1665720" progId="Word.Picture.8">
                  <p:embed/>
                </p:oleObj>
              </mc:Choice>
              <mc:Fallback>
                <p:oleObj name="Picture" r:id="rId9" imgW="3026880" imgH="1665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5661025"/>
                        <a:ext cx="21812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940227"/>
              </p:ext>
            </p:extLst>
          </p:nvPr>
        </p:nvGraphicFramePr>
        <p:xfrm>
          <a:off x="3752671" y="5668123"/>
          <a:ext cx="218281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icture" r:id="rId11" imgW="3028188" imgH="1667256" progId="Word.Picture.8">
                  <p:embed/>
                </p:oleObj>
              </mc:Choice>
              <mc:Fallback>
                <p:oleObj name="Picture" r:id="rId11" imgW="3028188" imgH="16672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671" y="5668123"/>
                        <a:ext cx="2182812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8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6219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473">
            <a:off x="3911220" y="1469208"/>
            <a:ext cx="1518984" cy="2251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25" y="1264008"/>
            <a:ext cx="1872208" cy="3123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24">
            <a:off x="3099435" y="4900402"/>
            <a:ext cx="3354181" cy="137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882">
            <a:off x="5628093" y="959784"/>
            <a:ext cx="2621896" cy="383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32888"/>
            <a:ext cx="2448272" cy="353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design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238">
            <a:off x="399154" y="1556572"/>
            <a:ext cx="2361307" cy="360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3930">
            <a:off x="1030867" y="3181941"/>
            <a:ext cx="2318432" cy="331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3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4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50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597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27" y="1196752"/>
            <a:ext cx="4734273" cy="1936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Imagen 7" descr="cid:image005.jpg@01D27C8B.A7CE9E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1527"/>
            <a:ext cx="5481611" cy="37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6" descr="cid:image007.jpg@01D27C8B.A7CE9E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89278"/>
            <a:ext cx="4896544" cy="325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4" descr="cid:image009.jpg@01D27C8B.A7CE9E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92" y="3246432"/>
            <a:ext cx="5324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2" descr="cid:image001.png@01D27D3E.276461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61" y="3884527"/>
            <a:ext cx="4108928" cy="293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395536" y="83671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150000"/>
              <a:buFontTx/>
              <a:buBlip>
                <a:blip r:embed="rId8"/>
              </a:buBlip>
            </a:pP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has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been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developed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</a:rPr>
              <a:t>Multidimensional Diagnosis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</a:rPr>
              <a:t>Tool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</a:rPr>
              <a:t> of Social </a:t>
            </a:r>
            <a:r>
              <a:rPr lang="es-ES" b="1" dirty="0" err="1" smtClean="0">
                <a:solidFill>
                  <a:srgbClr val="F79646">
                    <a:lumMod val="75000"/>
                  </a:srgbClr>
                </a:solidFill>
              </a:rPr>
              <a:t>Exclusion</a:t>
            </a:r>
            <a:r>
              <a:rPr lang="es-ES" b="1" dirty="0" smtClean="0">
                <a:solidFill>
                  <a:srgbClr val="F79646">
                    <a:lumMod val="75000"/>
                  </a:srgbClr>
                </a:solidFill>
              </a:rPr>
              <a:t> (MDTSE)</a:t>
            </a:r>
            <a:endParaRPr lang="es-ES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-323850" y="71884"/>
            <a:ext cx="5616575" cy="4767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2800" dirty="0" smtClean="0">
                <a:solidFill>
                  <a:prstClr val="white"/>
                </a:solidFill>
                <a:cs typeface="Arial" pitchFamily="34" charset="0"/>
              </a:rPr>
              <a:t>HDME</a:t>
            </a:r>
            <a:endParaRPr lang="es-ES" sz="2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11 Rectángulo redondeado"/>
          <p:cNvSpPr/>
          <p:nvPr/>
        </p:nvSpPr>
        <p:spPr>
          <a:xfrm>
            <a:off x="-323850" y="71537"/>
            <a:ext cx="5616575" cy="5990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MDTSE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1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2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51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47899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1560" y="1079955"/>
            <a:ext cx="8229600" cy="964703"/>
          </a:xfrm>
        </p:spPr>
        <p:txBody>
          <a:bodyPr/>
          <a:lstStyle/>
          <a:p>
            <a:pPr marL="0" indent="0">
              <a:buNone/>
            </a:pP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</a:rPr>
              <a:t>tool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6">
                    <a:lumMod val="75000"/>
                  </a:schemeClr>
                </a:solidFill>
              </a:rPr>
              <a:t>professional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use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</a:rPr>
              <a:t>which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</a:rPr>
              <a:t>facilitates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s-ES" sz="2200" dirty="0" err="1">
                <a:solidFill>
                  <a:schemeClr val="accent6">
                    <a:lumMod val="75000"/>
                  </a:schemeClr>
                </a:solidFill>
              </a:rPr>
              <a:t>diagnose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200" dirty="0" err="1">
                <a:solidFill>
                  <a:schemeClr val="accent6">
                    <a:lumMod val="75000"/>
                  </a:schemeClr>
                </a:solidFill>
              </a:rPr>
              <a:t>oriented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s-ES" sz="22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</a:rPr>
              <a:t> social </a:t>
            </a:r>
            <a:r>
              <a:rPr lang="es-ES" sz="2200" dirty="0" err="1">
                <a:solidFill>
                  <a:schemeClr val="accent6">
                    <a:lumMod val="75000"/>
                  </a:schemeClr>
                </a:solidFill>
              </a:rPr>
              <a:t>intervention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</a:rPr>
              <a:t>an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200" dirty="0" err="1">
                <a:solidFill>
                  <a:schemeClr val="accent6">
                    <a:lumMod val="75000"/>
                  </a:schemeClr>
                </a:solidFill>
              </a:rPr>
              <a:t>appreciative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200" dirty="0" err="1">
                <a:solidFill>
                  <a:schemeClr val="accent6">
                    <a:lumMod val="75000"/>
                  </a:schemeClr>
                </a:solidFill>
              </a:rPr>
              <a:t>approach</a:t>
            </a:r>
            <a:r>
              <a:rPr lang="es-ES" sz="2200" dirty="0" smtClean="0"/>
              <a:t>. </a:t>
            </a:r>
          </a:p>
          <a:p>
            <a:pPr marL="0" indent="0">
              <a:buNone/>
            </a:pPr>
            <a:endParaRPr lang="es-E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-323850" y="71884"/>
            <a:ext cx="5616575" cy="5987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MDTSE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1560" y="2293781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79646">
                    <a:lumMod val="75000"/>
                  </a:srgbClr>
                </a:solidFill>
              </a:rPr>
              <a:t>Systematizes the reflection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over dynamics of social exclusion/inclusion (risks/opportunities).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11560" y="321297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Points out the relative position of the person in the imaginary axis of inclusion/exclusion, to </a:t>
            </a:r>
            <a:r>
              <a:rPr lang="en-US" sz="22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orientate the case plan decisions.</a:t>
            </a:r>
            <a:endParaRPr lang="es-ES" sz="22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4293096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Uses a </a:t>
            </a:r>
            <a:r>
              <a:rPr lang="en-US" sz="22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shared language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among professionals promoting the exchange.</a:t>
            </a:r>
            <a:endParaRPr lang="es-E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11 Rectángulo"/>
          <p:cNvSpPr/>
          <p:nvPr/>
        </p:nvSpPr>
        <p:spPr>
          <a:xfrm>
            <a:off x="611560" y="5210734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It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allows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to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create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a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relational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space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with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the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user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, in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which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significative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information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is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generated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for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the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s-ES" sz="2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intervention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. </a:t>
            </a:r>
          </a:p>
        </p:txBody>
      </p:sp>
      <p:grpSp>
        <p:nvGrpSpPr>
          <p:cNvPr id="16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7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4874F-DF6F-40CF-89DD-EBF28EE7DE77}" type="slidenum">
              <a:rPr lang="es-ES" altLang="es-ES" smtClean="0"/>
              <a:pPr>
                <a:defRPr/>
              </a:pPr>
              <a:t>52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09796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 redondeado"/>
          <p:cNvSpPr/>
          <p:nvPr/>
        </p:nvSpPr>
        <p:spPr>
          <a:xfrm>
            <a:off x="-324544" y="71884"/>
            <a:ext cx="5616575" cy="6142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MDTSE</a:t>
            </a:r>
            <a:endParaRPr lang="es-ES" sz="2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2943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50" name="49 Diagrama"/>
          <p:cNvGraphicFramePr/>
          <p:nvPr>
            <p:extLst>
              <p:ext uri="{D42A27DB-BD31-4B8C-83A1-F6EECF244321}">
                <p14:modId xmlns:p14="http://schemas.microsoft.com/office/powerpoint/2010/main" val="1853853022"/>
              </p:ext>
            </p:extLst>
          </p:nvPr>
        </p:nvGraphicFramePr>
        <p:xfrm>
          <a:off x="144016" y="980728"/>
          <a:ext cx="889248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51 Rectángulo"/>
          <p:cNvSpPr/>
          <p:nvPr/>
        </p:nvSpPr>
        <p:spPr>
          <a:xfrm>
            <a:off x="323528" y="1052736"/>
            <a:ext cx="8191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altLang="es-ES" sz="1600" b="1" dirty="0" smtClean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es-ES" altLang="es-ES" sz="1600" b="1" dirty="0" err="1" smtClean="0">
                <a:solidFill>
                  <a:schemeClr val="tx2">
                    <a:lumMod val="75000"/>
                  </a:schemeClr>
                </a:solidFill>
              </a:rPr>
              <a:t>dimensions</a:t>
            </a:r>
            <a:r>
              <a:rPr lang="es-ES" altLang="es-ES" sz="1600" b="1" dirty="0" smtClean="0">
                <a:solidFill>
                  <a:schemeClr val="tx2">
                    <a:lumMod val="75000"/>
                  </a:schemeClr>
                </a:solidFill>
              </a:rPr>
              <a:t> / 14 </a:t>
            </a:r>
            <a:r>
              <a:rPr lang="es-ES" altLang="es-ES" sz="1600" b="1" dirty="0" err="1" smtClean="0">
                <a:solidFill>
                  <a:schemeClr val="tx2">
                    <a:lumMod val="75000"/>
                  </a:schemeClr>
                </a:solidFill>
              </a:rPr>
              <a:t>indicators</a:t>
            </a:r>
            <a:r>
              <a:rPr lang="es-ES" altLang="es-ES" sz="1600" b="1" dirty="0" smtClean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es-ES" altLang="es-ES" sz="1600" b="1" dirty="0" err="1" smtClean="0">
                <a:solidFill>
                  <a:schemeClr val="tx2">
                    <a:lumMod val="75000"/>
                  </a:schemeClr>
                </a:solidFill>
              </a:rPr>
              <a:t>user</a:t>
            </a:r>
            <a:r>
              <a:rPr lang="es-ES" altLang="es-E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1600" b="1" dirty="0" err="1" smtClean="0">
                <a:solidFill>
                  <a:schemeClr val="tx2">
                    <a:lumMod val="75000"/>
                  </a:schemeClr>
                </a:solidFill>
              </a:rPr>
              <a:t>valuation</a:t>
            </a:r>
            <a:r>
              <a:rPr lang="es-ES" altLang="es-ES" sz="1600" b="1" dirty="0" smtClean="0">
                <a:solidFill>
                  <a:prstClr val="black"/>
                </a:solidFill>
              </a:rPr>
              <a:t>:</a:t>
            </a:r>
            <a:endParaRPr lang="es-ES" altLang="es-ES" sz="1600" b="1" dirty="0">
              <a:solidFill>
                <a:prstClr val="black"/>
              </a:solidFill>
            </a:endParaRPr>
          </a:p>
        </p:txBody>
      </p:sp>
      <p:grpSp>
        <p:nvGrpSpPr>
          <p:cNvPr id="11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2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53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99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50679" cy="551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-323850" y="71884"/>
            <a:ext cx="5616575" cy="5747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2800" dirty="0">
                <a:solidFill>
                  <a:prstClr val="white"/>
                </a:solidFill>
                <a:cs typeface="Arial" pitchFamily="34" charset="0"/>
              </a:rPr>
              <a:t>MDTSE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692696"/>
            <a:ext cx="8191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altLang="es-ES" sz="1600" b="1" dirty="0" err="1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r>
              <a:rPr lang="es-ES" altLang="es-ES" sz="1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S" altLang="es-E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0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54</a:t>
            </a:fld>
            <a:endParaRPr lang="es-ES" altLang="es-ES"/>
          </a:p>
        </p:txBody>
      </p:sp>
      <p:sp>
        <p:nvSpPr>
          <p:cNvPr id="3" name="CuadroTexto 2"/>
          <p:cNvSpPr txBox="1"/>
          <p:nvPr/>
        </p:nvSpPr>
        <p:spPr>
          <a:xfrm>
            <a:off x="1475656" y="5229200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prstClr val="black"/>
                </a:solidFill>
              </a:rPr>
              <a:t>Global </a:t>
            </a:r>
            <a:r>
              <a:rPr lang="es-ES" sz="1200" b="1" dirty="0" err="1" smtClean="0">
                <a:solidFill>
                  <a:prstClr val="black"/>
                </a:solidFill>
              </a:rPr>
              <a:t>synthetic</a:t>
            </a:r>
            <a:r>
              <a:rPr lang="es-ES" sz="1200" b="1" dirty="0" smtClean="0">
                <a:solidFill>
                  <a:prstClr val="black"/>
                </a:solidFill>
              </a:rPr>
              <a:t> </a:t>
            </a:r>
            <a:r>
              <a:rPr lang="es-ES" sz="1200" b="1" dirty="0" err="1" smtClean="0">
                <a:solidFill>
                  <a:prstClr val="black"/>
                </a:solidFill>
              </a:rPr>
              <a:t>value</a:t>
            </a:r>
            <a:r>
              <a:rPr lang="es-ES" sz="1200" b="1" dirty="0" smtClean="0">
                <a:solidFill>
                  <a:prstClr val="black"/>
                </a:solidFill>
              </a:rPr>
              <a:t> of </a:t>
            </a:r>
            <a:r>
              <a:rPr lang="es-ES" sz="1200" b="1" dirty="0" err="1" smtClean="0">
                <a:solidFill>
                  <a:prstClr val="black"/>
                </a:solidFill>
              </a:rPr>
              <a:t>situation</a:t>
            </a:r>
            <a:endParaRPr lang="es-ES" sz="1200" b="1" dirty="0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31640" y="5937273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prstClr val="black"/>
                </a:solidFill>
              </a:rPr>
              <a:t>V</a:t>
            </a:r>
            <a:r>
              <a:rPr lang="es-ES" sz="1200" b="1" dirty="0" err="1" smtClean="0">
                <a:solidFill>
                  <a:prstClr val="black"/>
                </a:solidFill>
              </a:rPr>
              <a:t>alue</a:t>
            </a:r>
            <a:r>
              <a:rPr lang="es-ES" sz="1200" b="1" dirty="0" smtClean="0">
                <a:solidFill>
                  <a:prstClr val="black"/>
                </a:solidFill>
              </a:rPr>
              <a:t> of a </a:t>
            </a:r>
            <a:r>
              <a:rPr lang="es-ES" sz="1200" b="1" dirty="0" err="1" smtClean="0">
                <a:solidFill>
                  <a:prstClr val="black"/>
                </a:solidFill>
              </a:rPr>
              <a:t>specific</a:t>
            </a:r>
            <a:r>
              <a:rPr lang="es-ES" sz="1200" b="1" dirty="0" smtClean="0">
                <a:solidFill>
                  <a:prstClr val="black"/>
                </a:solidFill>
              </a:rPr>
              <a:t> </a:t>
            </a:r>
            <a:r>
              <a:rPr lang="es-ES" sz="1200" b="1" dirty="0" err="1" smtClean="0">
                <a:solidFill>
                  <a:prstClr val="black"/>
                </a:solidFill>
              </a:rPr>
              <a:t>dimension</a:t>
            </a:r>
            <a:endParaRPr lang="es-ES" sz="1200" b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644008" y="5805089"/>
            <a:ext cx="19442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prstClr val="black"/>
                </a:solidFill>
              </a:rPr>
              <a:t>Gap </a:t>
            </a:r>
            <a:r>
              <a:rPr lang="es-ES" sz="1100" b="1" dirty="0" err="1" smtClean="0">
                <a:solidFill>
                  <a:prstClr val="black"/>
                </a:solidFill>
              </a:rPr>
              <a:t>between</a:t>
            </a:r>
            <a:r>
              <a:rPr lang="es-ES" sz="1100" b="1" dirty="0" smtClean="0">
                <a:solidFill>
                  <a:prstClr val="black"/>
                </a:solidFill>
              </a:rPr>
              <a:t> </a:t>
            </a:r>
            <a:r>
              <a:rPr lang="es-ES" sz="1100" b="1" dirty="0" err="1" smtClean="0">
                <a:solidFill>
                  <a:prstClr val="black"/>
                </a:solidFill>
              </a:rPr>
              <a:t>self-percepcion</a:t>
            </a:r>
            <a:r>
              <a:rPr lang="es-ES" sz="1100" b="1" dirty="0" smtClean="0">
                <a:solidFill>
                  <a:prstClr val="black"/>
                </a:solidFill>
              </a:rPr>
              <a:t> and </a:t>
            </a:r>
            <a:r>
              <a:rPr lang="es-ES" sz="1100" b="1" dirty="0" err="1" smtClean="0">
                <a:solidFill>
                  <a:prstClr val="black"/>
                </a:solidFill>
              </a:rPr>
              <a:t>tool</a:t>
            </a:r>
            <a:r>
              <a:rPr lang="es-ES" sz="1100" b="1" dirty="0" smtClean="0">
                <a:solidFill>
                  <a:prstClr val="black"/>
                </a:solidFill>
              </a:rPr>
              <a:t> rating</a:t>
            </a:r>
            <a:endParaRPr lang="es-ES" sz="1100" b="1" dirty="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932550" y="4906034"/>
            <a:ext cx="19518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dirty="0" err="1" smtClean="0">
                <a:solidFill>
                  <a:prstClr val="black"/>
                </a:solidFill>
              </a:rPr>
              <a:t>Subjective</a:t>
            </a:r>
            <a:r>
              <a:rPr lang="es-ES" sz="1100" b="1" dirty="0" smtClean="0">
                <a:solidFill>
                  <a:prstClr val="black"/>
                </a:solidFill>
              </a:rPr>
              <a:t> </a:t>
            </a:r>
            <a:r>
              <a:rPr lang="es-ES" sz="1100" b="1" dirty="0" err="1" smtClean="0">
                <a:solidFill>
                  <a:prstClr val="black"/>
                </a:solidFill>
              </a:rPr>
              <a:t>value</a:t>
            </a:r>
            <a:r>
              <a:rPr lang="es-ES" sz="1100" b="1" dirty="0" smtClean="0">
                <a:solidFill>
                  <a:prstClr val="black"/>
                </a:solidFill>
              </a:rPr>
              <a:t> of bene-</a:t>
            </a:r>
            <a:r>
              <a:rPr lang="es-ES" sz="1100" b="1" dirty="0" err="1" smtClean="0">
                <a:solidFill>
                  <a:prstClr val="black"/>
                </a:solidFill>
              </a:rPr>
              <a:t>ficiary</a:t>
            </a:r>
            <a:r>
              <a:rPr lang="es-ES" sz="1100" b="1" dirty="0" smtClean="0">
                <a:solidFill>
                  <a:prstClr val="black"/>
                </a:solidFill>
              </a:rPr>
              <a:t> </a:t>
            </a:r>
            <a:r>
              <a:rPr lang="es-ES" sz="1100" b="1" dirty="0">
                <a:solidFill>
                  <a:prstClr val="black"/>
                </a:solidFill>
              </a:rPr>
              <a:t>i</a:t>
            </a:r>
            <a:r>
              <a:rPr lang="es-ES" sz="1100" b="1" dirty="0" smtClean="0">
                <a:solidFill>
                  <a:prstClr val="black"/>
                </a:solidFill>
              </a:rPr>
              <a:t>n </a:t>
            </a:r>
            <a:r>
              <a:rPr lang="es-ES" sz="1100" b="1" dirty="0" err="1" smtClean="0">
                <a:solidFill>
                  <a:prstClr val="black"/>
                </a:solidFill>
              </a:rPr>
              <a:t>each</a:t>
            </a:r>
            <a:r>
              <a:rPr lang="es-ES" sz="1100" b="1" dirty="0" smtClean="0">
                <a:solidFill>
                  <a:prstClr val="black"/>
                </a:solidFill>
              </a:rPr>
              <a:t> </a:t>
            </a:r>
            <a:r>
              <a:rPr lang="es-ES" sz="1100" b="1" dirty="0" err="1" smtClean="0">
                <a:solidFill>
                  <a:prstClr val="black"/>
                </a:solidFill>
              </a:rPr>
              <a:t>dimension</a:t>
            </a:r>
            <a:endParaRPr lang="es-ES" sz="1100" b="1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55576" y="1404155"/>
            <a:ext cx="7837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INCOMES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91680" y="1326018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EMPLOYMENT- </a:t>
            </a:r>
          </a:p>
          <a:p>
            <a:r>
              <a:rPr lang="es-ES" sz="800" b="1" dirty="0" smtClean="0">
                <a:solidFill>
                  <a:prstClr val="black"/>
                </a:solidFill>
              </a:rPr>
              <a:t>EMPLOYABILITY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71800" y="1449128"/>
            <a:ext cx="15841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HOUSING-ENVIROMENT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283968" y="1449652"/>
            <a:ext cx="7837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HEALTH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230516" y="1449128"/>
            <a:ext cx="135976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PERSONAL STATUS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430027" y="1449128"/>
            <a:ext cx="119692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RELATIONSHIPS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653578" y="4158281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- - - - -  </a:t>
            </a:r>
            <a:r>
              <a:rPr lang="es-ES" sz="800" b="1" dirty="0" err="1" smtClean="0">
                <a:solidFill>
                  <a:prstClr val="black"/>
                </a:solidFill>
              </a:rPr>
              <a:t>average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675820" y="4158281"/>
            <a:ext cx="104830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err="1" smtClean="0">
                <a:solidFill>
                  <a:prstClr val="black"/>
                </a:solidFill>
              </a:rPr>
              <a:t>beneficiary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932606" y="4180790"/>
            <a:ext cx="56738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MDTSE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515875" y="1233160"/>
            <a:ext cx="56738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/>
                </a:solidFill>
              </a:rPr>
              <a:t>MDTSE</a:t>
            </a:r>
            <a:endParaRPr lang="es-ES" sz="800" b="1" dirty="0">
              <a:solidFill>
                <a:prstClr val="black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368097" y="1756770"/>
            <a:ext cx="1122622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err="1" smtClean="0">
                <a:solidFill>
                  <a:prstClr val="white"/>
                </a:solidFill>
              </a:rPr>
              <a:t>Inclusion</a:t>
            </a:r>
            <a:endParaRPr lang="es-ES" sz="1200" b="1" dirty="0" smtClean="0">
              <a:solidFill>
                <a:prstClr val="white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379861" y="2645470"/>
            <a:ext cx="1122622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err="1" smtClean="0">
                <a:solidFill>
                  <a:prstClr val="white"/>
                </a:solidFill>
              </a:rPr>
              <a:t>Risk</a:t>
            </a:r>
            <a:endParaRPr lang="es-ES" sz="1200" b="1" dirty="0" smtClean="0">
              <a:solidFill>
                <a:prstClr val="white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368097" y="3529241"/>
            <a:ext cx="112262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err="1" smtClean="0">
                <a:solidFill>
                  <a:prstClr val="white"/>
                </a:solidFill>
              </a:rPr>
              <a:t>Severity</a:t>
            </a:r>
            <a:endParaRPr lang="es-ES" sz="12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-323850" y="71884"/>
            <a:ext cx="5616575" cy="4767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Informed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  <a:cs typeface="Arial" pitchFamily="34" charset="0"/>
              </a:rPr>
              <a:t>consent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836712"/>
            <a:ext cx="65527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INFORMED CONSENT </a:t>
            </a:r>
            <a:endParaRPr lang="es-E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Informative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document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user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which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explained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what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does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experimentation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consist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has he/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been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selected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utility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benefits</a:t>
            </a:r>
            <a:r>
              <a:rPr lang="es-ES" sz="2000" dirty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commitments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how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going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be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developed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 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/>
            <a:r>
              <a:rPr lang="es-ES" sz="2000" dirty="0">
                <a:solidFill>
                  <a:srgbClr val="1F497D"/>
                </a:solidFill>
                <a:latin typeface="Calibri"/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consent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requiered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user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signed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)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order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start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intervention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which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volunteer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algn="just"/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WHAT HAS IT ENTAILED FOR THE PROFESSIONAL:</a:t>
            </a:r>
            <a:endParaRPr lang="es-ES" sz="22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has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been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base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first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contact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people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selected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for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sample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has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been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used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explain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Project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has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been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shared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all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professionals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participating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</a:t>
            </a:r>
            <a:endParaRPr lang="es-E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s-E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8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55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6418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-324544" y="71884"/>
            <a:ext cx="5616575" cy="4767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</a:t>
            </a:r>
            <a:r>
              <a:rPr lang="es-ES" sz="3200" dirty="0" smtClean="0">
                <a:solidFill>
                  <a:prstClr val="white"/>
                </a:solidFill>
                <a:cs typeface="Arial" pitchFamily="34" charset="0"/>
              </a:rPr>
              <a:t>Case plan </a:t>
            </a:r>
            <a:endParaRPr lang="es-E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1513815"/>
            <a:ext cx="79928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Factors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which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are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going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work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always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considering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desires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aspirations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person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</a:t>
            </a: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Actions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Which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resources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are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going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movilize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Protection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Network. 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Coordination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professional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reference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to be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coherent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aligned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work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that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being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developed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algn="just"/>
            <a:endParaRPr lang="es-ES" sz="2000" dirty="0">
              <a:solidFill>
                <a:srgbClr val="1F497D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Results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timing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in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which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case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will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 be </a:t>
            </a:r>
            <a:r>
              <a:rPr lang="es-ES" sz="2000" dirty="0" err="1" smtClean="0">
                <a:solidFill>
                  <a:srgbClr val="1F497D"/>
                </a:solidFill>
                <a:latin typeface="Calibri"/>
              </a:rPr>
              <a:t>reviewed</a:t>
            </a:r>
            <a:r>
              <a:rPr lang="es-ES" sz="2000" dirty="0" smtClean="0">
                <a:solidFill>
                  <a:srgbClr val="1F497D"/>
                </a:solidFill>
                <a:latin typeface="Calibri"/>
              </a:rPr>
              <a:t>. </a:t>
            </a:r>
            <a:endParaRPr lang="es-E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6563" y="1009840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altLang="es-ES" sz="2000" b="1" dirty="0" err="1" smtClean="0">
                <a:solidFill>
                  <a:srgbClr val="F79646">
                    <a:lumMod val="75000"/>
                  </a:srgbClr>
                </a:solidFill>
              </a:rPr>
              <a:t>Determination</a:t>
            </a:r>
            <a:r>
              <a:rPr lang="es-ES" altLang="es-ES" sz="2000" b="1" dirty="0" smtClean="0">
                <a:solidFill>
                  <a:srgbClr val="F79646">
                    <a:lumMod val="75000"/>
                  </a:srgbClr>
                </a:solidFill>
              </a:rPr>
              <a:t> of:</a:t>
            </a:r>
            <a:endParaRPr lang="es-ES" altLang="es-ES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grpSp>
        <p:nvGrpSpPr>
          <p:cNvPr id="8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9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56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04074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01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55575" y="1412776"/>
            <a:ext cx="778844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Follow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us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online:</a:t>
            </a:r>
          </a:p>
          <a:p>
            <a:endParaRPr lang="es-ES" sz="2400" b="1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es-ES" sz="2400" b="1" dirty="0" smtClean="0">
                <a:solidFill>
                  <a:schemeClr val="tx2"/>
                </a:solidFill>
                <a:latin typeface="+mn-lt"/>
                <a:hlinkClick r:id="rId2"/>
              </a:rPr>
              <a:t>http</a:t>
            </a:r>
            <a:r>
              <a:rPr lang="es-ES" sz="2400" b="1" dirty="0">
                <a:solidFill>
                  <a:schemeClr val="tx2"/>
                </a:solidFill>
                <a:latin typeface="+mn-lt"/>
                <a:hlinkClick r:id="rId2"/>
              </a:rPr>
              <a:t>://www.pact-project.eu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  <a:hlinkClick r:id="rId2"/>
              </a:rPr>
              <a:t>/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r"/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@</a:t>
            </a:r>
            <a:r>
              <a:rPr lang="es-ES" sz="2400" b="1" dirty="0" err="1" smtClean="0">
                <a:solidFill>
                  <a:schemeClr val="tx2"/>
                </a:solidFill>
                <a:latin typeface="+mn-lt"/>
              </a:rPr>
              <a:t>PACTproject_eu</a:t>
            </a:r>
            <a:endParaRPr lang="es-ES" sz="2400" b="1" dirty="0" smtClean="0">
              <a:solidFill>
                <a:schemeClr val="tx2"/>
              </a:solidFill>
              <a:latin typeface="+mn-lt"/>
            </a:endParaRPr>
          </a:p>
          <a:p>
            <a:pPr algn="r"/>
            <a:endParaRPr lang="es-ES" sz="2400" b="1" dirty="0">
              <a:solidFill>
                <a:schemeClr val="tx2"/>
              </a:solidFill>
              <a:latin typeface="+mn-lt"/>
            </a:endParaRPr>
          </a:p>
          <a:p>
            <a:endParaRPr lang="es-ES" sz="2400" b="1" dirty="0" smtClean="0">
              <a:solidFill>
                <a:schemeClr val="tx2"/>
              </a:solidFill>
              <a:latin typeface="+mn-lt"/>
            </a:endParaRPr>
          </a:p>
          <a:p>
            <a:endParaRPr lang="es-ES" sz="2400" b="1" dirty="0">
              <a:solidFill>
                <a:schemeClr val="tx2"/>
              </a:solidFill>
              <a:latin typeface="+mn-lt"/>
            </a:endParaRPr>
          </a:p>
          <a:p>
            <a:endParaRPr lang="es-ES" sz="2400" b="1" dirty="0" smtClean="0">
              <a:solidFill>
                <a:schemeClr val="tx2"/>
              </a:solidFill>
              <a:latin typeface="+mn-lt"/>
            </a:endParaRPr>
          </a:p>
          <a:p>
            <a:endParaRPr lang="es-ES" sz="2400" b="1" dirty="0">
              <a:solidFill>
                <a:schemeClr val="tx2"/>
              </a:solidFill>
              <a:latin typeface="+mn-lt"/>
            </a:endParaRPr>
          </a:p>
          <a:p>
            <a:endParaRPr lang="es-ES" sz="2400" b="1" dirty="0" smtClean="0">
              <a:solidFill>
                <a:schemeClr val="tx2"/>
              </a:solidFill>
              <a:latin typeface="+mn-lt"/>
            </a:endParaRPr>
          </a:p>
          <a:p>
            <a:endParaRPr lang="es-ES" sz="2400" b="1" dirty="0">
              <a:solidFill>
                <a:schemeClr val="tx2"/>
              </a:solidFill>
              <a:latin typeface="+mn-lt"/>
            </a:endParaRPr>
          </a:p>
          <a:p>
            <a:endParaRPr lang="es-ES" sz="2400" b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32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81573"/>
            <a:ext cx="855539" cy="8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7525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48" y="3647526"/>
            <a:ext cx="18856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7 Imagen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9591" y="188639"/>
            <a:ext cx="2828539" cy="9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0 Imagen">
            <a:hlinkClick r:id="rId2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2" y="1916832"/>
            <a:ext cx="3228778" cy="1512168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00113" y="5589240"/>
            <a:ext cx="6971034" cy="1061829"/>
          </a:xfrm>
          <a:prstGeom prst="rect">
            <a:avLst/>
          </a:prstGeom>
          <a:solidFill>
            <a:srgbClr val="7575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EUROPEAN FUNDING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This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Project has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received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funding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from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the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 European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Program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 of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Employment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 and Social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Innovation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 of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the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 European </a:t>
            </a:r>
            <a:r>
              <a:rPr lang="es-ES" altLang="es-ES" sz="1100" b="1" dirty="0" err="1" smtClean="0">
                <a:solidFill>
                  <a:srgbClr val="FFFFFF"/>
                </a:solidFill>
                <a:latin typeface="Open Sans"/>
              </a:rPr>
              <a:t>Commission</a:t>
            </a:r>
            <a:r>
              <a:rPr lang="es-ES" altLang="es-ES" sz="1100" b="1" dirty="0" smtClean="0">
                <a:solidFill>
                  <a:srgbClr val="FFFFFF"/>
                </a:solidFill>
                <a:latin typeface="Open Sans"/>
              </a:rPr>
              <a:t>, 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“</a:t>
            </a:r>
            <a:r>
              <a:rPr kumimoji="0" lang="es-ES" altLang="es-ES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EaSI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” (2014-2020). </a:t>
            </a:r>
            <a:r>
              <a:rPr kumimoji="0" lang="es-ES" altLang="es-ES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For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s-ES" altLang="es-ES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further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s-ES" altLang="es-ES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information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, </a:t>
            </a:r>
            <a:r>
              <a:rPr kumimoji="0" lang="es-ES" altLang="es-ES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please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s-ES" altLang="es-ES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check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: </a:t>
            </a: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Open Sans"/>
                <a:cs typeface="Arial" pitchFamily="34" charset="0"/>
                <a:hlinkClick r:id="rId11"/>
              </a:rPr>
              <a:t>http://ec.europa.eu/social/easi</a:t>
            </a: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rgbClr val="BBBBBB"/>
              </a:solidFill>
              <a:effectLst/>
              <a:latin typeface="Open Sans"/>
              <a:cs typeface="Arial" pitchFamily="34" charset="0"/>
            </a:endParaRPr>
          </a:p>
          <a:p>
            <a:pPr lvl="0" algn="ctr" eaLnBrk="1" hangingPunct="1"/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The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information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in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this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presentation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does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not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necessarily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show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the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oficial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opinion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of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the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European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Commission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.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It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only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shows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the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opinion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of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its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author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and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the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European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Commission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is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not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responsible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of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the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use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that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could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be done of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this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s-ES" altLang="es-ES" sz="900" dirty="0" err="1" smtClean="0">
                <a:solidFill>
                  <a:schemeClr val="bg1"/>
                </a:solidFill>
                <a:latin typeface="Open Sans"/>
              </a:rPr>
              <a:t>information</a:t>
            </a:r>
            <a:r>
              <a:rPr lang="es-ES" altLang="es-ES" sz="900" dirty="0" smtClean="0">
                <a:solidFill>
                  <a:schemeClr val="bg1"/>
                </a:solidFill>
                <a:latin typeface="Open Sans"/>
              </a:rPr>
              <a:t>. 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Open Sans"/>
            </a:endParaRPr>
          </a:p>
        </p:txBody>
      </p:sp>
      <p:pic>
        <p:nvPicPr>
          <p:cNvPr id="1038" name="Picture 14" descr="bandera U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36" y="4901149"/>
            <a:ext cx="857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12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11960" y="2636912"/>
            <a:ext cx="3862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It can be translated like the search for an specific 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model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of 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intervention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based on the proactive 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management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of the case for 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social inclusion</a:t>
            </a:r>
            <a:endParaRPr lang="es-ES" sz="2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119675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</a:t>
            </a:r>
            <a:endParaRPr lang="es-ES" sz="96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236339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A</a:t>
            </a:r>
            <a:endParaRPr lang="es-ES" sz="96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351552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</a:t>
            </a:r>
            <a:endParaRPr lang="es-ES" sz="96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481166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</a:t>
            </a:r>
            <a:endParaRPr lang="es-ES" sz="96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71600" y="1689194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s-ES" sz="3200" i="1" dirty="0" smtClean="0">
                <a:solidFill>
                  <a:prstClr val="black"/>
                </a:solidFill>
                <a:latin typeface="Calibri"/>
              </a:rPr>
              <a:t>o -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71600" y="2855838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i="1" dirty="0" err="1" smtClean="0">
                <a:solidFill>
                  <a:prstClr val="black"/>
                </a:solidFill>
                <a:latin typeface="Calibri"/>
              </a:rPr>
              <a:t>ctive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1600" y="4007966"/>
            <a:ext cx="186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i="1" dirty="0" smtClean="0">
                <a:solidFill>
                  <a:prstClr val="black"/>
                </a:solidFill>
                <a:latin typeface="Calibri"/>
              </a:rPr>
              <a:t>ase-</a:t>
            </a:r>
            <a:r>
              <a:rPr lang="es-ES" sz="3200" i="1" dirty="0" err="1" smtClean="0">
                <a:solidFill>
                  <a:prstClr val="black"/>
                </a:solidFill>
                <a:latin typeface="Calibri"/>
              </a:rPr>
              <a:t>based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71600" y="5304110"/>
            <a:ext cx="3861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i="1" dirty="0" err="1" smtClean="0">
                <a:solidFill>
                  <a:prstClr val="black"/>
                </a:solidFill>
                <a:latin typeface="Calibri"/>
              </a:rPr>
              <a:t>argeted</a:t>
            </a:r>
            <a:r>
              <a:rPr lang="es-ES" sz="32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3200" i="1" dirty="0" err="1">
                <a:solidFill>
                  <a:prstClr val="black"/>
                </a:solidFill>
                <a:latin typeface="Calibri"/>
              </a:rPr>
              <a:t>model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-323850" y="71538"/>
            <a:ext cx="5616575" cy="614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what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is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PACT?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6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7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35224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484784"/>
            <a:ext cx="6815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Principal challenges:</a:t>
            </a:r>
            <a:endParaRPr lang="es-ES" sz="36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18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539552" y="234888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Overcoming the fragmentation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of social </a:t>
            </a: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services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Moving 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social services care towards a 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proactive approach 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(</a:t>
            </a:r>
            <a:r>
              <a:rPr lang="en-US" sz="3200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vs </a:t>
            </a: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reactive)</a:t>
            </a:r>
          </a:p>
          <a:p>
            <a:pPr algn="just"/>
            <a:endParaRPr lang="en-US" sz="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Focus 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social attention from an 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appreciative approach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of the </a:t>
            </a: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services ‘users, 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which participate in decision making.</a:t>
            </a:r>
            <a:endParaRPr lang="es-ES" sz="32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-323850" y="71537"/>
            <a:ext cx="5616575" cy="5990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what</a:t>
            </a:r>
            <a:r>
              <a:rPr lang="en-US" sz="3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600" dirty="0" smtClean="0">
                <a:solidFill>
                  <a:prstClr val="white"/>
                </a:solidFill>
                <a:cs typeface="Arial" pitchFamily="34" charset="0"/>
              </a:rPr>
              <a:t>is PACT?</a:t>
            </a:r>
            <a:endParaRPr lang="en-U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z="1600" smtClean="0"/>
              <a:pPr>
                <a:defRPr/>
              </a:pPr>
              <a:t>7</a:t>
            </a:fld>
            <a:endParaRPr lang="es-ES" altLang="es-ES" sz="1600"/>
          </a:p>
        </p:txBody>
      </p:sp>
    </p:spTree>
    <p:extLst>
      <p:ext uri="{BB962C8B-B14F-4D97-AF65-F5344CB8AC3E}">
        <p14:creationId xmlns:p14="http://schemas.microsoft.com/office/powerpoint/2010/main" val="692877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8</a:t>
            </a:fld>
            <a:endParaRPr lang="es-ES" alt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5518396" cy="36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778470" y="1052736"/>
            <a:ext cx="77768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The project will last 36 months, from November the 1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2015 to October 31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2018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solidFill>
                <a:srgbClr val="F07F09"/>
              </a:solidFill>
              <a:latin typeface="Calibri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07F09"/>
                </a:solidFill>
                <a:latin typeface="Calibri"/>
              </a:rPr>
              <a:t>1</a:t>
            </a:r>
            <a:r>
              <a:rPr lang="en-US" b="1" u="sng" baseline="30000" dirty="0">
                <a:solidFill>
                  <a:srgbClr val="F07F09"/>
                </a:solidFill>
                <a:latin typeface="Calibri"/>
              </a:rPr>
              <a:t>st</a:t>
            </a:r>
            <a:r>
              <a:rPr lang="en-US" b="1" u="sng" dirty="0">
                <a:solidFill>
                  <a:srgbClr val="F07F09"/>
                </a:solidFill>
                <a:latin typeface="Calibri"/>
              </a:rPr>
              <a:t> Phase: </a:t>
            </a:r>
            <a:r>
              <a:rPr lang="en-US" b="1" u="sng" dirty="0">
                <a:solidFill>
                  <a:srgbClr val="1B587C"/>
                </a:solidFill>
                <a:latin typeface="Calibri"/>
              </a:rPr>
              <a:t>DESIGN AND DEVELOPMENT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(13 months)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07F09"/>
                </a:solidFill>
                <a:latin typeface="Calibri"/>
              </a:rPr>
              <a:t>2</a:t>
            </a:r>
            <a:r>
              <a:rPr lang="en-US" b="1" u="sng" baseline="30000" dirty="0">
                <a:solidFill>
                  <a:srgbClr val="F07F09"/>
                </a:solidFill>
                <a:latin typeface="Calibri"/>
              </a:rPr>
              <a:t>nd</a:t>
            </a:r>
            <a:r>
              <a:rPr lang="en-US" b="1" u="sng" dirty="0">
                <a:solidFill>
                  <a:srgbClr val="F07F09"/>
                </a:solidFill>
                <a:latin typeface="Calibri"/>
              </a:rPr>
              <a:t> Phase: </a:t>
            </a:r>
            <a:r>
              <a:rPr lang="en-US" b="1" u="sng" dirty="0">
                <a:solidFill>
                  <a:srgbClr val="1B587C"/>
                </a:solidFill>
                <a:latin typeface="Calibri"/>
              </a:rPr>
              <a:t>PILOTS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(20 months)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07F09"/>
                </a:solidFill>
                <a:latin typeface="Calibri"/>
              </a:rPr>
              <a:t>3</a:t>
            </a:r>
            <a:r>
              <a:rPr lang="en-US" b="1" u="sng" baseline="30000" dirty="0">
                <a:solidFill>
                  <a:srgbClr val="F07F09"/>
                </a:solidFill>
                <a:latin typeface="Calibri"/>
              </a:rPr>
              <a:t>rd</a:t>
            </a:r>
            <a:r>
              <a:rPr lang="en-US" b="1" u="sng" dirty="0">
                <a:solidFill>
                  <a:srgbClr val="F07F09"/>
                </a:solidFill>
                <a:latin typeface="Calibri"/>
              </a:rPr>
              <a:t> Phase : </a:t>
            </a:r>
            <a:r>
              <a:rPr lang="en-US" b="1" u="sng" dirty="0">
                <a:solidFill>
                  <a:srgbClr val="1B587C"/>
                </a:solidFill>
                <a:latin typeface="Calibri"/>
              </a:rPr>
              <a:t>FINAL EVALUATION AND DISSEMINATION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(3 months) 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6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rgbClr val="E46C0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work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plan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16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-323850" y="71537"/>
            <a:ext cx="5616575" cy="765175"/>
          </a:xfrm>
          <a:prstGeom prst="roundRect">
            <a:avLst/>
          </a:prstGeom>
          <a:solidFill>
            <a:srgbClr val="E46C0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361950"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cs typeface="Arial" pitchFamily="34" charset="0"/>
              </a:rPr>
              <a:t>                                                                            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how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is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it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  <a:cs typeface="Arial" pitchFamily="34" charset="0"/>
              </a:rPr>
              <a:t>developed</a:t>
            </a:r>
            <a:r>
              <a:rPr lang="es-ES" sz="3600" dirty="0" smtClean="0">
                <a:solidFill>
                  <a:prstClr val="white"/>
                </a:solidFill>
                <a:cs typeface="Arial" pitchFamily="34" charset="0"/>
              </a:rPr>
              <a:t>?</a:t>
            </a:r>
            <a:endParaRPr lang="es-ES" sz="3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6064" y="953433"/>
            <a:ext cx="88604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err="1">
                <a:solidFill>
                  <a:srgbClr val="1F497D"/>
                </a:solidFill>
                <a:latin typeface="Calibri"/>
              </a:rPr>
              <a:t>T</a:t>
            </a:r>
            <a:r>
              <a:rPr lang="es-ES" sz="2200" b="1" dirty="0" err="1" smtClean="0">
                <a:solidFill>
                  <a:srgbClr val="1F497D"/>
                </a:solidFill>
                <a:latin typeface="Calibri"/>
              </a:rPr>
              <a:t>he</a:t>
            </a:r>
            <a:r>
              <a:rPr lang="es-ES" sz="2200" b="1" dirty="0" smtClean="0">
                <a:solidFill>
                  <a:srgbClr val="1F497D"/>
                </a:solidFill>
                <a:latin typeface="Calibri"/>
              </a:rPr>
              <a:t> Project </a:t>
            </a:r>
            <a:r>
              <a:rPr lang="es-ES" sz="2200" b="1" dirty="0" err="1" smtClean="0">
                <a:solidFill>
                  <a:srgbClr val="1F497D"/>
                </a:solidFill>
                <a:latin typeface="Calibri"/>
              </a:rPr>
              <a:t>is</a:t>
            </a:r>
            <a:r>
              <a:rPr lang="es-ES" sz="22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1F497D"/>
                </a:solidFill>
                <a:latin typeface="Calibri"/>
              </a:rPr>
              <a:t>organized</a:t>
            </a:r>
            <a:r>
              <a:rPr lang="es-ES" sz="22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in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three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sz="2200" b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phases</a:t>
            </a:r>
            <a:r>
              <a:rPr lang="es-ES" sz="2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During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first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phase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was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gathered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needed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knowledge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to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design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models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tools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. In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second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one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pilot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)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takes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place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experimentation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professionals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real cases in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PACT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territories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.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Finally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dissemination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results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will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be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carried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out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inside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and </a:t>
            </a:r>
            <a:r>
              <a:rPr lang="es-ES" dirty="0" err="1" smtClean="0">
                <a:solidFill>
                  <a:srgbClr val="1F497D"/>
                </a:solidFill>
                <a:latin typeface="Calibri"/>
              </a:rPr>
              <a:t>outside</a:t>
            </a:r>
            <a:r>
              <a:rPr lang="es-ES" dirty="0" smtClean="0">
                <a:solidFill>
                  <a:srgbClr val="1F497D"/>
                </a:solidFill>
                <a:latin typeface="Calibri"/>
              </a:rPr>
              <a:t> of Castilla y León.</a:t>
            </a:r>
            <a:endParaRPr lang="es-ES" sz="2200" dirty="0" smtClean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92178" y="6080376"/>
            <a:ext cx="3736975" cy="663887"/>
            <a:chOff x="495300" y="5485883"/>
            <a:chExt cx="3736975" cy="663887"/>
          </a:xfrm>
        </p:grpSpPr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498475" y="5556355"/>
              <a:ext cx="115888" cy="1047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s-ES" sz="11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495300" y="5485883"/>
              <a:ext cx="3736975" cy="663887"/>
              <a:chOff x="495300" y="5485883"/>
              <a:chExt cx="3736975" cy="663887"/>
            </a:xfrm>
          </p:grpSpPr>
          <p:grpSp>
            <p:nvGrpSpPr>
              <p:cNvPr id="47" name="55 Grupo"/>
              <p:cNvGrpSpPr>
                <a:grpSpLocks/>
              </p:cNvGrpSpPr>
              <p:nvPr/>
            </p:nvGrpSpPr>
            <p:grpSpPr bwMode="auto">
              <a:xfrm>
                <a:off x="495300" y="5623319"/>
                <a:ext cx="3736975" cy="526451"/>
                <a:chOff x="6757799" y="-94850"/>
                <a:chExt cx="4764401" cy="687499"/>
              </a:xfrm>
            </p:grpSpPr>
            <p:grpSp>
              <p:nvGrpSpPr>
                <p:cNvPr id="49" name="54 Grupo"/>
                <p:cNvGrpSpPr>
                  <a:grpSpLocks/>
                </p:cNvGrpSpPr>
                <p:nvPr/>
              </p:nvGrpSpPr>
              <p:grpSpPr bwMode="auto">
                <a:xfrm>
                  <a:off x="6757799" y="-814"/>
                  <a:ext cx="2746241" cy="593463"/>
                  <a:chOff x="6757799" y="-814"/>
                  <a:chExt cx="2746241" cy="593463"/>
                </a:xfrm>
              </p:grpSpPr>
              <p:sp>
                <p:nvSpPr>
                  <p:cNvPr id="50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6757799" y="-814"/>
                    <a:ext cx="156631" cy="13762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>
                      <a:spcBef>
                        <a:spcPct val="50000"/>
                      </a:spcBef>
                    </a:pPr>
                    <a:endParaRPr lang="es-ES" altLang="es-ES" sz="100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5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6757799" y="171639"/>
                    <a:ext cx="155846" cy="138901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endParaRPr lang="es-ES" sz="10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757799" y="361785"/>
                    <a:ext cx="155846" cy="136827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endParaRPr lang="es-ES" sz="10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27624" y="83033"/>
                    <a:ext cx="1644408" cy="3215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s-ES" sz="1000" dirty="0" smtClean="0">
                        <a:solidFill>
                          <a:prstClr val="black"/>
                        </a:solidFill>
                        <a:latin typeface="Calibri" pitchFamily="34" charset="0"/>
                      </a:rPr>
                      <a:t>Beneficiaries</a:t>
                    </a:r>
                    <a:endParaRPr lang="en-US" altLang="es-ES" sz="1000" dirty="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5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27624" y="271106"/>
                    <a:ext cx="2576416" cy="3215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s-ES" sz="1000" dirty="0" smtClean="0">
                        <a:solidFill>
                          <a:prstClr val="black"/>
                        </a:solidFill>
                        <a:latin typeface="Calibri" pitchFamily="34" charset="0"/>
                      </a:rPr>
                      <a:t>Community</a:t>
                    </a:r>
                    <a:endParaRPr lang="en-US" altLang="es-ES" sz="1000" dirty="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4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927624" y="-94850"/>
                  <a:ext cx="4594576" cy="321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s-ES" sz="1000" dirty="0">
                      <a:solidFill>
                        <a:prstClr val="black"/>
                      </a:solidFill>
                      <a:latin typeface="Calibri" pitchFamily="34" charset="0"/>
                    </a:rPr>
                    <a:t>B</a:t>
                  </a:r>
                  <a:r>
                    <a:rPr lang="en-US" altLang="es-ES" sz="1000" dirty="0" smtClean="0">
                      <a:solidFill>
                        <a:prstClr val="black"/>
                      </a:solidFill>
                      <a:latin typeface="Calibri" pitchFamily="34" charset="0"/>
                    </a:rPr>
                    <a:t>oundary partners </a:t>
                  </a:r>
                  <a:endParaRPr lang="en-US" altLang="es-ES" sz="800" dirty="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75" name="Text Box 20"/>
              <p:cNvSpPr txBox="1">
                <a:spLocks noChangeArrowheads="1"/>
              </p:cNvSpPr>
              <p:nvPr/>
            </p:nvSpPr>
            <p:spPr bwMode="auto">
              <a:xfrm>
                <a:off x="624712" y="5485883"/>
                <a:ext cx="174089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s-ES" sz="1000" dirty="0" smtClean="0">
                    <a:solidFill>
                      <a:prstClr val="black"/>
                    </a:solidFill>
                    <a:latin typeface="Calibri" pitchFamily="34" charset="0"/>
                  </a:rPr>
                  <a:t>Strategies</a:t>
                </a:r>
                <a:endParaRPr lang="en-US" altLang="es-ES" sz="10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4 Grupo"/>
          <p:cNvGrpSpPr/>
          <p:nvPr/>
        </p:nvGrpSpPr>
        <p:grpSpPr>
          <a:xfrm>
            <a:off x="1273401" y="2348880"/>
            <a:ext cx="7634854" cy="3908177"/>
            <a:chOff x="1273401" y="2012950"/>
            <a:chExt cx="7634854" cy="3908177"/>
          </a:xfrm>
        </p:grpSpPr>
        <p:sp>
          <p:nvSpPr>
            <p:cNvPr id="44" name="39 CuadroTexto"/>
            <p:cNvSpPr txBox="1">
              <a:spLocks noChangeArrowheads="1"/>
            </p:cNvSpPr>
            <p:nvPr/>
          </p:nvSpPr>
          <p:spPr bwMode="auto">
            <a:xfrm>
              <a:off x="1792274" y="5109294"/>
              <a:ext cx="10099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400" b="1" dirty="0" smtClean="0">
                  <a:solidFill>
                    <a:srgbClr val="F79646">
                      <a:lumMod val="75000"/>
                    </a:srgbClr>
                  </a:solidFill>
                  <a:latin typeface="Calibri" pitchFamily="34" charset="0"/>
                </a:rPr>
                <a:t>DESIGN</a:t>
              </a:r>
              <a:endParaRPr lang="en-GB" altLang="es-ES" sz="14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45" name="44 CuadroTexto"/>
            <p:cNvSpPr txBox="1">
              <a:spLocks noChangeArrowheads="1"/>
            </p:cNvSpPr>
            <p:nvPr/>
          </p:nvSpPr>
          <p:spPr bwMode="auto">
            <a:xfrm>
              <a:off x="7308304" y="4847356"/>
              <a:ext cx="15416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400" b="1" dirty="0" smtClean="0">
                  <a:solidFill>
                    <a:srgbClr val="F79646">
                      <a:lumMod val="75000"/>
                    </a:srgbClr>
                  </a:solidFill>
                  <a:latin typeface="Calibri" pitchFamily="34" charset="0"/>
                </a:rPr>
                <a:t>EVALUATION</a:t>
              </a:r>
              <a:endParaRPr lang="en-GB" altLang="es-ES" sz="14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46" name="45 CuadroTexto"/>
            <p:cNvSpPr txBox="1">
              <a:spLocks noChangeArrowheads="1"/>
            </p:cNvSpPr>
            <p:nvPr/>
          </p:nvSpPr>
          <p:spPr bwMode="auto">
            <a:xfrm>
              <a:off x="7281728" y="4415309"/>
              <a:ext cx="16265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400" b="1" dirty="0" smtClean="0">
                  <a:solidFill>
                    <a:srgbClr val="F79646">
                      <a:lumMod val="75000"/>
                    </a:srgbClr>
                  </a:solidFill>
                  <a:latin typeface="Calibri" pitchFamily="34" charset="0"/>
                </a:rPr>
                <a:t>DISSEMINATION</a:t>
              </a:r>
              <a:endParaRPr lang="en-GB" altLang="es-ES" sz="14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72" name="AutoShape 23"/>
            <p:cNvSpPr>
              <a:spLocks noChangeArrowheads="1"/>
            </p:cNvSpPr>
            <p:nvPr/>
          </p:nvSpPr>
          <p:spPr bwMode="auto">
            <a:xfrm flipV="1">
              <a:off x="6732240" y="4749254"/>
              <a:ext cx="1874970" cy="147640"/>
            </a:xfrm>
            <a:prstGeom prst="rightArrow">
              <a:avLst>
                <a:gd name="adj1" fmla="val 50000"/>
                <a:gd name="adj2" fmla="val 1278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</a:pPr>
              <a:endParaRPr lang="es-ES" altLang="es-ES" sz="11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73" name="AutoShape 23"/>
            <p:cNvSpPr>
              <a:spLocks noChangeArrowheads="1"/>
            </p:cNvSpPr>
            <p:nvPr/>
          </p:nvSpPr>
          <p:spPr bwMode="auto">
            <a:xfrm flipV="1">
              <a:off x="6732240" y="4310062"/>
              <a:ext cx="1874970" cy="147638"/>
            </a:xfrm>
            <a:prstGeom prst="rightArrow">
              <a:avLst>
                <a:gd name="adj1" fmla="val 50000"/>
                <a:gd name="adj2" fmla="val 1279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</a:pPr>
              <a:endParaRPr lang="es-ES" altLang="es-ES" sz="11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1273401" y="2012950"/>
              <a:ext cx="6398987" cy="3398837"/>
              <a:chOff x="1260701" y="1309688"/>
              <a:chExt cx="6398987" cy="3398837"/>
            </a:xfrm>
          </p:grpSpPr>
          <p:sp>
            <p:nvSpPr>
              <p:cNvPr id="15" name="Oval 2"/>
              <p:cNvSpPr>
                <a:spLocks noChangeArrowheads="1"/>
              </p:cNvSpPr>
              <p:nvPr/>
            </p:nvSpPr>
            <p:spPr bwMode="auto">
              <a:xfrm>
                <a:off x="1547813" y="1309688"/>
                <a:ext cx="6111875" cy="3398837"/>
              </a:xfrm>
              <a:prstGeom prst="ellipse">
                <a:avLst/>
              </a:prstGeom>
              <a:solidFill>
                <a:schemeClr val="accent6">
                  <a:alpha val="67058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1382713" y="1849438"/>
                <a:ext cx="3702050" cy="234473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>
                <a:off x="1379767" y="2197309"/>
                <a:ext cx="2074862" cy="175736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5753100" y="1897063"/>
                <a:ext cx="504825" cy="4683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s-ES" sz="1100" dirty="0">
                    <a:solidFill>
                      <a:prstClr val="white"/>
                    </a:solidFill>
                    <a:latin typeface="Calibri"/>
                  </a:rPr>
                  <a:t>HS</a:t>
                </a: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4775200" y="1350963"/>
                <a:ext cx="504825" cy="469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sz="1100" dirty="0">
                    <a:solidFill>
                      <a:prstClr val="white"/>
                    </a:solidFill>
                    <a:latin typeface="Calibri"/>
                  </a:rPr>
                  <a:t>HS</a:t>
                </a: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6426200" y="2598738"/>
                <a:ext cx="504825" cy="469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s-ES" sz="1100" dirty="0">
                    <a:solidFill>
                      <a:prstClr val="white"/>
                    </a:solidFill>
                    <a:latin typeface="Calibri"/>
                  </a:rPr>
                  <a:t>HS</a:t>
                </a:r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6875463" y="2657475"/>
                <a:ext cx="504825" cy="4699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auto">
              <a:xfrm>
                <a:off x="5808663" y="2541588"/>
                <a:ext cx="504825" cy="4683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6145213" y="3243263"/>
                <a:ext cx="504825" cy="4699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5360988" y="3478213"/>
                <a:ext cx="504825" cy="4683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AutoShape 15"/>
              <p:cNvSpPr>
                <a:spLocks noChangeArrowheads="1"/>
              </p:cNvSpPr>
              <p:nvPr/>
            </p:nvSpPr>
            <p:spPr bwMode="auto">
              <a:xfrm rot="20679322">
                <a:off x="4351338" y="1779588"/>
                <a:ext cx="454025" cy="117475"/>
              </a:xfrm>
              <a:prstGeom prst="rightArrow">
                <a:avLst>
                  <a:gd name="adj1" fmla="val 50000"/>
                  <a:gd name="adj2" fmla="val 10104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AutoShape 16"/>
              <p:cNvSpPr>
                <a:spLocks noChangeArrowheads="1"/>
              </p:cNvSpPr>
              <p:nvPr/>
            </p:nvSpPr>
            <p:spPr bwMode="auto">
              <a:xfrm rot="20636259">
                <a:off x="5105400" y="3213100"/>
                <a:ext cx="1398588" cy="98425"/>
              </a:xfrm>
              <a:prstGeom prst="rightArrow">
                <a:avLst>
                  <a:gd name="adj1" fmla="val 50000"/>
                  <a:gd name="adj2" fmla="val 7031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AutoShape 23"/>
              <p:cNvSpPr>
                <a:spLocks noChangeArrowheads="1"/>
              </p:cNvSpPr>
              <p:nvPr/>
            </p:nvSpPr>
            <p:spPr bwMode="auto">
              <a:xfrm rot="21428262" flipV="1">
                <a:off x="4406900" y="1920875"/>
                <a:ext cx="842963" cy="117475"/>
              </a:xfrm>
              <a:prstGeom prst="rightArrow">
                <a:avLst>
                  <a:gd name="adj1" fmla="val 50000"/>
                  <a:gd name="adj2" fmla="val 12797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AutoShape 24"/>
              <p:cNvSpPr>
                <a:spLocks noChangeArrowheads="1"/>
              </p:cNvSpPr>
              <p:nvPr/>
            </p:nvSpPr>
            <p:spPr bwMode="auto">
              <a:xfrm rot="1506517">
                <a:off x="5157788" y="2598738"/>
                <a:ext cx="315912" cy="117475"/>
              </a:xfrm>
              <a:prstGeom prst="rightArrow">
                <a:avLst>
                  <a:gd name="adj1" fmla="val 50000"/>
                  <a:gd name="adj2" fmla="val 7031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Oval 25"/>
              <p:cNvSpPr>
                <a:spLocks noChangeArrowheads="1"/>
              </p:cNvSpPr>
              <p:nvPr/>
            </p:nvSpPr>
            <p:spPr bwMode="auto">
              <a:xfrm>
                <a:off x="5464175" y="2570163"/>
                <a:ext cx="504825" cy="4683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s-ES" sz="1100" dirty="0">
                    <a:solidFill>
                      <a:prstClr val="white"/>
                    </a:solidFill>
                    <a:latin typeface="Calibri"/>
                  </a:rPr>
                  <a:t>HS</a:t>
                </a:r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 rot="1506517">
                <a:off x="5049838" y="3686175"/>
                <a:ext cx="314325" cy="117475"/>
              </a:xfrm>
              <a:prstGeom prst="rightArrow">
                <a:avLst>
                  <a:gd name="adj1" fmla="val 50000"/>
                  <a:gd name="adj2" fmla="val 7031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Oval 9"/>
              <p:cNvSpPr>
                <a:spLocks noChangeArrowheads="1"/>
              </p:cNvSpPr>
              <p:nvPr/>
            </p:nvSpPr>
            <p:spPr bwMode="auto">
              <a:xfrm>
                <a:off x="5253038" y="1628775"/>
                <a:ext cx="503237" cy="4683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s-ES" sz="1100" dirty="0">
                    <a:solidFill>
                      <a:prstClr val="white"/>
                    </a:solidFill>
                    <a:latin typeface="Calibri"/>
                  </a:rPr>
                  <a:t>HS</a:t>
                </a:r>
              </a:p>
            </p:txBody>
          </p:sp>
          <p:sp>
            <p:nvSpPr>
              <p:cNvPr id="36" name="AutoShape 23"/>
              <p:cNvSpPr>
                <a:spLocks noChangeArrowheads="1"/>
              </p:cNvSpPr>
              <p:nvPr/>
            </p:nvSpPr>
            <p:spPr bwMode="auto">
              <a:xfrm rot="20502825" flipV="1">
                <a:off x="5183188" y="2265363"/>
                <a:ext cx="503237" cy="103187"/>
              </a:xfrm>
              <a:prstGeom prst="rightArrow">
                <a:avLst>
                  <a:gd name="adj1" fmla="val 50000"/>
                  <a:gd name="adj2" fmla="val 12797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Oval 11"/>
              <p:cNvSpPr>
                <a:spLocks noChangeArrowheads="1"/>
              </p:cNvSpPr>
              <p:nvPr/>
            </p:nvSpPr>
            <p:spPr bwMode="auto">
              <a:xfrm>
                <a:off x="4138613" y="1350963"/>
                <a:ext cx="504825" cy="4699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Oval 13"/>
              <p:cNvSpPr>
                <a:spLocks noChangeArrowheads="1"/>
              </p:cNvSpPr>
              <p:nvPr/>
            </p:nvSpPr>
            <p:spPr bwMode="auto">
              <a:xfrm>
                <a:off x="3503613" y="4175125"/>
                <a:ext cx="504825" cy="4699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Oval 10"/>
              <p:cNvSpPr>
                <a:spLocks noChangeArrowheads="1"/>
              </p:cNvSpPr>
              <p:nvPr/>
            </p:nvSpPr>
            <p:spPr bwMode="auto">
              <a:xfrm>
                <a:off x="4933950" y="4119563"/>
                <a:ext cx="504825" cy="469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s-ES" sz="1100" dirty="0">
                    <a:solidFill>
                      <a:prstClr val="white"/>
                    </a:solidFill>
                    <a:latin typeface="Calibri"/>
                  </a:rPr>
                  <a:t>HS</a:t>
                </a:r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 rot="873358">
                <a:off x="4357688" y="4154488"/>
                <a:ext cx="569912" cy="125412"/>
              </a:xfrm>
              <a:prstGeom prst="rightArrow">
                <a:avLst>
                  <a:gd name="adj1" fmla="val 50000"/>
                  <a:gd name="adj2" fmla="val 7031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36 CuadroTexto"/>
              <p:cNvSpPr txBox="1">
                <a:spLocks noChangeArrowheads="1"/>
              </p:cNvSpPr>
              <p:nvPr/>
            </p:nvSpPr>
            <p:spPr bwMode="auto">
              <a:xfrm>
                <a:off x="1260701" y="2953254"/>
                <a:ext cx="79851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s-ES" altLang="es-ES" sz="1600" b="1" dirty="0">
                    <a:solidFill>
                      <a:srgbClr val="F79646">
                        <a:lumMod val="75000"/>
                      </a:srgbClr>
                    </a:solidFill>
                    <a:latin typeface="Calibri" pitchFamily="34" charset="0"/>
                  </a:rPr>
                  <a:t>PACT</a:t>
                </a:r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2279650" y="1994461"/>
                <a:ext cx="1382079" cy="210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lnSpc>
                    <a:spcPct val="55000"/>
                  </a:lnSpc>
                  <a:spcBef>
                    <a:spcPts val="0"/>
                  </a:spcBef>
                  <a:spcAft>
                    <a:spcPct val="50000"/>
                  </a:spcAft>
                  <a:defRPr/>
                </a:pPr>
                <a:r>
                  <a:rPr lang="en-US" sz="1400" b="1" dirty="0" smtClean="0">
                    <a:solidFill>
                      <a:srgbClr val="C0504D"/>
                    </a:solidFill>
                    <a:latin typeface="Calibri"/>
                  </a:rPr>
                  <a:t>PACT PARTNERS</a:t>
                </a:r>
                <a:endParaRPr lang="en-US" sz="1400" b="1" dirty="0">
                  <a:solidFill>
                    <a:srgbClr val="C0504D"/>
                  </a:solidFill>
                  <a:latin typeface="Calibri"/>
                </a:endParaRPr>
              </a:p>
            </p:txBody>
          </p:sp>
          <p:sp>
            <p:nvSpPr>
              <p:cNvPr id="43" name="Text Box 3"/>
              <p:cNvSpPr txBox="1">
                <a:spLocks noChangeArrowheads="1"/>
              </p:cNvSpPr>
              <p:nvPr/>
            </p:nvSpPr>
            <p:spPr bwMode="auto">
              <a:xfrm>
                <a:off x="6143476" y="2322997"/>
                <a:ext cx="1345008" cy="228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algn="ctr" eaLnBrk="1" fontAlgn="auto" hangingPunct="1">
                  <a:lnSpc>
                    <a:spcPct val="55000"/>
                  </a:lnSpc>
                  <a:spcBef>
                    <a:spcPts val="0"/>
                  </a:spcBef>
                  <a:spcAft>
                    <a:spcPct val="50000"/>
                  </a:spcAft>
                  <a:defRPr sz="1400" b="1">
                    <a:solidFill>
                      <a:schemeClr val="accent2"/>
                    </a:solidFill>
                    <a:latin typeface="+mn-lt"/>
                  </a:defRPr>
                </a:lvl1pPr>
              </a:lstStyle>
              <a:p>
                <a:r>
                  <a:rPr lang="en-US" dirty="0" smtClean="0">
                    <a:solidFill>
                      <a:srgbClr val="C0504D"/>
                    </a:solidFill>
                  </a:rPr>
                  <a:t>BENEFICIARIES</a:t>
                </a:r>
                <a:endParaRPr lang="en-US" dirty="0">
                  <a:solidFill>
                    <a:srgbClr val="C0504D"/>
                  </a:solidFill>
                </a:endParaRPr>
              </a:p>
            </p:txBody>
          </p:sp>
          <p:grpSp>
            <p:nvGrpSpPr>
              <p:cNvPr id="55" name="58 Grupo"/>
              <p:cNvGrpSpPr/>
              <p:nvPr/>
            </p:nvGrpSpPr>
            <p:grpSpPr>
              <a:xfrm>
                <a:off x="1858477" y="2276474"/>
                <a:ext cx="804853" cy="788035"/>
                <a:chOff x="2193002" y="851"/>
                <a:chExt cx="1363260" cy="1280525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6" name="55 Elipse"/>
                <p:cNvSpPr/>
                <p:nvPr/>
              </p:nvSpPr>
              <p:spPr>
                <a:xfrm>
                  <a:off x="2193002" y="851"/>
                  <a:ext cx="1363260" cy="1280525"/>
                </a:xfrm>
                <a:prstGeom prst="ellipse">
                  <a:avLst/>
                </a:prstGeom>
                <a:grpFill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7" name="Elipse 4"/>
                <p:cNvSpPr/>
                <p:nvPr/>
              </p:nvSpPr>
              <p:spPr>
                <a:xfrm>
                  <a:off x="2275605" y="229614"/>
                  <a:ext cx="1132177" cy="81571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20320" tIns="20320" rIns="20320" bIns="20320" spcCol="1270" anchor="ctr"/>
                <a:lstStyle/>
                <a:p>
                  <a:pPr algn="ctr" defTabSz="71120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800" b="1" dirty="0" smtClean="0">
                      <a:solidFill>
                        <a:prstClr val="white"/>
                      </a:solidFill>
                    </a:rPr>
                    <a:t>NETWORK PARTNERSHIP</a:t>
                  </a:r>
                  <a:endParaRPr lang="es-ES" sz="8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8" name="65 Grupo"/>
              <p:cNvGrpSpPr>
                <a:grpSpLocks/>
              </p:cNvGrpSpPr>
              <p:nvPr/>
            </p:nvGrpSpPr>
            <p:grpSpPr bwMode="auto">
              <a:xfrm>
                <a:off x="3681413" y="1631950"/>
                <a:ext cx="644525" cy="657225"/>
                <a:chOff x="2002124" y="1667274"/>
                <a:chExt cx="1828398" cy="1828398"/>
              </a:xfrm>
            </p:grpSpPr>
            <p:sp>
              <p:nvSpPr>
                <p:cNvPr id="59" name="58 Elipse"/>
                <p:cNvSpPr/>
                <p:nvPr/>
              </p:nvSpPr>
              <p:spPr>
                <a:xfrm>
                  <a:off x="2002124" y="1667274"/>
                  <a:ext cx="1828398" cy="182839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Elipse 4"/>
                <p:cNvSpPr/>
                <p:nvPr/>
              </p:nvSpPr>
              <p:spPr>
                <a:xfrm>
                  <a:off x="2267826" y="1936677"/>
                  <a:ext cx="1296992" cy="128959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7150" tIns="57150" rIns="57150" bIns="57150" spcCol="1270" anchor="ctr"/>
                <a:lstStyle/>
                <a:p>
                  <a:pPr algn="ctr" defTabSz="200025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800" b="1" dirty="0" smtClean="0">
                      <a:solidFill>
                        <a:prstClr val="white"/>
                      </a:solidFill>
                    </a:rPr>
                    <a:t>PILOT LEÓN</a:t>
                  </a:r>
                  <a:endParaRPr lang="es-ES" sz="8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" name="68 Grupo"/>
              <p:cNvGrpSpPr>
                <a:grpSpLocks/>
              </p:cNvGrpSpPr>
              <p:nvPr/>
            </p:nvGrpSpPr>
            <p:grpSpPr bwMode="auto">
              <a:xfrm>
                <a:off x="4575175" y="2276475"/>
                <a:ext cx="644525" cy="658813"/>
                <a:chOff x="2002124" y="1667274"/>
                <a:chExt cx="1828398" cy="1828398"/>
              </a:xfrm>
            </p:grpSpPr>
            <p:sp>
              <p:nvSpPr>
                <p:cNvPr id="62" name="61 Elipse"/>
                <p:cNvSpPr/>
                <p:nvPr/>
              </p:nvSpPr>
              <p:spPr>
                <a:xfrm>
                  <a:off x="2002124" y="1667274"/>
                  <a:ext cx="1828398" cy="182839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3" name="Elipse 4"/>
                <p:cNvSpPr/>
                <p:nvPr/>
              </p:nvSpPr>
              <p:spPr>
                <a:xfrm>
                  <a:off x="2267829" y="1936028"/>
                  <a:ext cx="1296992" cy="129089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7150" tIns="57150" rIns="57150" bIns="57150" spcCol="1270" anchor="ctr"/>
                <a:lstStyle/>
                <a:p>
                  <a:pPr algn="ctr" defTabSz="200025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800" b="1" dirty="0" smtClean="0">
                      <a:solidFill>
                        <a:prstClr val="white"/>
                      </a:solidFill>
                    </a:rPr>
                    <a:t>PILOT SALA-MANCA</a:t>
                  </a:r>
                  <a:endParaRPr lang="es-ES" sz="8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4" name="71 Grupo"/>
              <p:cNvGrpSpPr>
                <a:grpSpLocks/>
              </p:cNvGrpSpPr>
              <p:nvPr/>
            </p:nvGrpSpPr>
            <p:grpSpPr bwMode="auto">
              <a:xfrm>
                <a:off x="4575175" y="3173413"/>
                <a:ext cx="644525" cy="658812"/>
                <a:chOff x="2002124" y="1667274"/>
                <a:chExt cx="1828398" cy="1828398"/>
              </a:xfrm>
            </p:grpSpPr>
            <p:sp>
              <p:nvSpPr>
                <p:cNvPr id="65" name="64 Elipse"/>
                <p:cNvSpPr/>
                <p:nvPr/>
              </p:nvSpPr>
              <p:spPr>
                <a:xfrm>
                  <a:off x="2002124" y="1667274"/>
                  <a:ext cx="1828398" cy="182839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6" name="Elipse 4"/>
                <p:cNvSpPr/>
                <p:nvPr/>
              </p:nvSpPr>
              <p:spPr>
                <a:xfrm>
                  <a:off x="2267829" y="1936025"/>
                  <a:ext cx="1296992" cy="129089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7150" tIns="57150" rIns="57150" bIns="57150" spcCol="1270" anchor="ctr"/>
                <a:lstStyle/>
                <a:p>
                  <a:pPr algn="ctr" defTabSz="200025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800" b="1" dirty="0" smtClean="0">
                      <a:solidFill>
                        <a:prstClr val="white"/>
                      </a:solidFill>
                    </a:rPr>
                    <a:t>PILOT VALLA-DOLID</a:t>
                  </a:r>
                  <a:endParaRPr lang="es-ES" sz="8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7" name="74 Grupo"/>
              <p:cNvGrpSpPr>
                <a:grpSpLocks/>
              </p:cNvGrpSpPr>
              <p:nvPr/>
            </p:nvGrpSpPr>
            <p:grpSpPr bwMode="auto">
              <a:xfrm>
                <a:off x="3706813" y="3754438"/>
                <a:ext cx="646112" cy="658812"/>
                <a:chOff x="2002124" y="1667274"/>
                <a:chExt cx="1828398" cy="1828398"/>
              </a:xfrm>
            </p:grpSpPr>
            <p:sp>
              <p:nvSpPr>
                <p:cNvPr id="68" name="67 Elipse"/>
                <p:cNvSpPr/>
                <p:nvPr/>
              </p:nvSpPr>
              <p:spPr>
                <a:xfrm>
                  <a:off x="2002124" y="1667274"/>
                  <a:ext cx="1828398" cy="182839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9" name="Elipse 4"/>
                <p:cNvSpPr/>
                <p:nvPr/>
              </p:nvSpPr>
              <p:spPr>
                <a:xfrm>
                  <a:off x="2116959" y="1936025"/>
                  <a:ext cx="1637194" cy="129089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7150" tIns="57150" rIns="57150" bIns="57150" spcCol="1270" anchor="ctr"/>
                <a:lstStyle/>
                <a:p>
                  <a:pPr algn="ctr" defTabSz="200025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800" b="1" dirty="0" smtClean="0">
                      <a:solidFill>
                        <a:prstClr val="white"/>
                      </a:solidFill>
                    </a:rPr>
                    <a:t>PILOT COUNCIL VA</a:t>
                  </a:r>
                  <a:endParaRPr lang="es-ES" sz="8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0" name="AutoShape 23"/>
              <p:cNvSpPr>
                <a:spLocks noChangeArrowheads="1"/>
              </p:cNvSpPr>
              <p:nvPr/>
            </p:nvSpPr>
            <p:spPr bwMode="auto">
              <a:xfrm flipV="1">
                <a:off x="3038475" y="2271713"/>
                <a:ext cx="381000" cy="147637"/>
              </a:xfrm>
              <a:prstGeom prst="rightArrow">
                <a:avLst>
                  <a:gd name="adj1" fmla="val 50000"/>
                  <a:gd name="adj2" fmla="val 127611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s-ES" altLang="es-ES" sz="11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76" name="86 Grupo"/>
              <p:cNvGrpSpPr/>
              <p:nvPr/>
            </p:nvGrpSpPr>
            <p:grpSpPr>
              <a:xfrm>
                <a:off x="1974487" y="2981721"/>
                <a:ext cx="815085" cy="835631"/>
                <a:chOff x="2175671" y="1498"/>
                <a:chExt cx="1380591" cy="1357866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77" name="76 Elipse"/>
                <p:cNvSpPr/>
                <p:nvPr/>
              </p:nvSpPr>
              <p:spPr>
                <a:xfrm>
                  <a:off x="2175671" y="1498"/>
                  <a:ext cx="1380591" cy="1357866"/>
                </a:xfrm>
                <a:prstGeom prst="ellipse">
                  <a:avLst/>
                </a:prstGeom>
                <a:grpFill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8" name="Elipse 4"/>
                <p:cNvSpPr/>
                <p:nvPr/>
              </p:nvSpPr>
              <p:spPr>
                <a:xfrm>
                  <a:off x="2256001" y="359668"/>
                  <a:ext cx="1252831" cy="80259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20320" tIns="20320" rIns="20320" bIns="20320" spcCol="1270" anchor="ctr"/>
                <a:lstStyle/>
                <a:p>
                  <a:pPr algn="ctr" defTabSz="71120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800" b="1" dirty="0" smtClean="0">
                      <a:solidFill>
                        <a:prstClr val="white"/>
                      </a:solidFill>
                    </a:rPr>
                    <a:t>POPULATIONAL APPROACH</a:t>
                  </a:r>
                  <a:endParaRPr lang="es-ES" sz="8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9" name="89 Grupo"/>
              <p:cNvGrpSpPr/>
              <p:nvPr/>
            </p:nvGrpSpPr>
            <p:grpSpPr>
              <a:xfrm>
                <a:off x="2555776" y="2551586"/>
                <a:ext cx="766862" cy="800955"/>
                <a:chOff x="2276384" y="-20143"/>
                <a:chExt cx="1298911" cy="1301519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80" name="79 Elipse"/>
                <p:cNvSpPr/>
                <p:nvPr/>
              </p:nvSpPr>
              <p:spPr>
                <a:xfrm>
                  <a:off x="2276384" y="-20143"/>
                  <a:ext cx="1298911" cy="1301519"/>
                </a:xfrm>
                <a:prstGeom prst="ellipse">
                  <a:avLst/>
                </a:prstGeom>
                <a:grpFill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1" name="Elipse 4"/>
                <p:cNvSpPr/>
                <p:nvPr/>
              </p:nvSpPr>
              <p:spPr>
                <a:xfrm>
                  <a:off x="2375239" y="248796"/>
                  <a:ext cx="1155714" cy="77225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20320" tIns="20320" rIns="20320" bIns="20320" spcCol="1270" anchor="ctr"/>
                <a:lstStyle/>
                <a:p>
                  <a:pPr algn="ctr" defTabSz="71120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800" b="1" dirty="0" smtClean="0">
                      <a:solidFill>
                        <a:prstClr val="white"/>
                      </a:solidFill>
                    </a:rPr>
                    <a:t>INTERVENTION MODEL</a:t>
                  </a:r>
                  <a:endParaRPr lang="es-ES" sz="8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2" name="AutoShape 23"/>
              <p:cNvSpPr>
                <a:spLocks noChangeArrowheads="1"/>
              </p:cNvSpPr>
              <p:nvPr/>
            </p:nvSpPr>
            <p:spPr bwMode="auto">
              <a:xfrm flipV="1">
                <a:off x="3121025" y="3638550"/>
                <a:ext cx="381000" cy="147638"/>
              </a:xfrm>
              <a:prstGeom prst="rightArrow">
                <a:avLst>
                  <a:gd name="adj1" fmla="val 50000"/>
                  <a:gd name="adj2" fmla="val 12761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s-ES" altLang="es-ES" sz="11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3" name="AutoShape 23"/>
              <p:cNvSpPr>
                <a:spLocks noChangeArrowheads="1"/>
              </p:cNvSpPr>
              <p:nvPr/>
            </p:nvSpPr>
            <p:spPr bwMode="auto">
              <a:xfrm flipV="1">
                <a:off x="3394075" y="2744788"/>
                <a:ext cx="382588" cy="147637"/>
              </a:xfrm>
              <a:prstGeom prst="rightArrow">
                <a:avLst>
                  <a:gd name="adj1" fmla="val 50000"/>
                  <a:gd name="adj2" fmla="val 128143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s-ES" altLang="es-ES" sz="11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AutoShape 23"/>
              <p:cNvSpPr>
                <a:spLocks noChangeArrowheads="1"/>
              </p:cNvSpPr>
              <p:nvPr/>
            </p:nvSpPr>
            <p:spPr bwMode="auto">
              <a:xfrm flipV="1">
                <a:off x="3405188" y="3195638"/>
                <a:ext cx="382587" cy="147637"/>
              </a:xfrm>
              <a:prstGeom prst="rightArrow">
                <a:avLst>
                  <a:gd name="adj1" fmla="val 50000"/>
                  <a:gd name="adj2" fmla="val 128142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s-ES" altLang="es-ES" sz="11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Oval 8"/>
              <p:cNvSpPr>
                <a:spLocks noChangeArrowheads="1"/>
              </p:cNvSpPr>
              <p:nvPr/>
            </p:nvSpPr>
            <p:spPr bwMode="auto">
              <a:xfrm>
                <a:off x="5570538" y="3714750"/>
                <a:ext cx="504825" cy="4683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s-ES" sz="1100" dirty="0">
                    <a:solidFill>
                      <a:prstClr val="white"/>
                    </a:solidFill>
                    <a:latin typeface="Calibri"/>
                  </a:rPr>
                  <a:t>HS</a:t>
                </a:r>
              </a:p>
            </p:txBody>
          </p:sp>
        </p:grp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 flipV="1">
              <a:off x="1395413" y="4923243"/>
              <a:ext cx="1928688" cy="190093"/>
            </a:xfrm>
            <a:prstGeom prst="rightArrow">
              <a:avLst>
                <a:gd name="adj1" fmla="val 50000"/>
                <a:gd name="adj2" fmla="val 1279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</a:pPr>
              <a:endParaRPr lang="es-ES" altLang="es-ES" sz="11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6" name="AutoShape 23"/>
            <p:cNvSpPr>
              <a:spLocks noChangeArrowheads="1"/>
            </p:cNvSpPr>
            <p:nvPr/>
          </p:nvSpPr>
          <p:spPr bwMode="auto">
            <a:xfrm flipV="1">
              <a:off x="3300015" y="5443902"/>
              <a:ext cx="3733269" cy="181280"/>
            </a:xfrm>
            <a:prstGeom prst="rightArrow">
              <a:avLst>
                <a:gd name="adj1" fmla="val 50000"/>
                <a:gd name="adj2" fmla="val 1278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</a:pPr>
              <a:endParaRPr lang="es-ES" altLang="es-ES" sz="11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7" name="86 CuadroTexto"/>
            <p:cNvSpPr txBox="1">
              <a:spLocks noChangeArrowheads="1"/>
            </p:cNvSpPr>
            <p:nvPr/>
          </p:nvSpPr>
          <p:spPr bwMode="auto">
            <a:xfrm>
              <a:off x="3818731" y="5613350"/>
              <a:ext cx="18838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400" b="1" dirty="0" smtClean="0">
                  <a:solidFill>
                    <a:srgbClr val="F79646">
                      <a:lumMod val="75000"/>
                    </a:srgbClr>
                  </a:solidFill>
                  <a:latin typeface="Calibri" pitchFamily="34" charset="0"/>
                </a:rPr>
                <a:t>EXPERIMENTATION</a:t>
              </a:r>
              <a:endParaRPr lang="en-GB" altLang="es-ES" sz="14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1585109" y="5343599"/>
            <a:ext cx="32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1F497D"/>
                </a:solidFill>
              </a:rPr>
              <a:t>1</a:t>
            </a:r>
            <a:endParaRPr lang="es-ES" sz="2400" b="1" dirty="0">
              <a:solidFill>
                <a:srgbClr val="1F497D"/>
              </a:solidFill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3501919" y="5877272"/>
            <a:ext cx="32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F497D"/>
                </a:solidFill>
              </a:rPr>
              <a:t>2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6660232" y="4706280"/>
            <a:ext cx="32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1F497D"/>
                </a:solidFill>
              </a:rPr>
              <a:t>3</a:t>
            </a:r>
            <a:endParaRPr lang="es-ES" sz="2400" b="1" dirty="0">
              <a:solidFill>
                <a:srgbClr val="1F497D"/>
              </a:solidFill>
            </a:endParaRPr>
          </a:p>
        </p:txBody>
      </p:sp>
      <p:grpSp>
        <p:nvGrpSpPr>
          <p:cNvPr id="90" name="4 Grupo"/>
          <p:cNvGrpSpPr/>
          <p:nvPr/>
        </p:nvGrpSpPr>
        <p:grpSpPr>
          <a:xfrm>
            <a:off x="7092280" y="116632"/>
            <a:ext cx="1932783" cy="569533"/>
            <a:chOff x="7779779" y="410735"/>
            <a:chExt cx="2279730" cy="547714"/>
          </a:xfrm>
        </p:grpSpPr>
        <p:pic>
          <p:nvPicPr>
            <p:cNvPr id="91" name="13 Imagen" descr="C:\Users\ext-negarris\AppData\Local\Microsoft\Windows\Temporary Internet Files\Content.Outlook\WC8OO3DU\5000200-flag-c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9779" y="410735"/>
              <a:ext cx="1001273" cy="5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6 CuadroTexto"/>
            <p:cNvSpPr txBox="1">
              <a:spLocks noChangeArrowheads="1"/>
            </p:cNvSpPr>
            <p:nvPr/>
          </p:nvSpPr>
          <p:spPr bwMode="auto">
            <a:xfrm>
              <a:off x="8798986" y="410735"/>
              <a:ext cx="1260523" cy="532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This project is</a:t>
              </a:r>
            </a:p>
            <a:p>
              <a:pPr eaLnBrk="1" hangingPunct="1"/>
              <a:r>
                <a:rPr lang="en-GB" altLang="es-ES" sz="1000" dirty="0" smtClean="0">
                  <a:solidFill>
                    <a:prstClr val="black"/>
                  </a:solidFill>
                  <a:latin typeface="Calibri" pitchFamily="34" charset="0"/>
                </a:rPr>
                <a:t>co-funded by the European Union</a:t>
              </a:r>
              <a:endParaRPr lang="en-GB" altLang="es-E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9181-1814-44C9-B6EC-21942F5FE764}" type="slidenum">
              <a:rPr lang="es-ES" altLang="es-ES" smtClean="0"/>
              <a:pPr>
                <a:defRPr/>
              </a:pPr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3203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6326</TotalTime>
  <Words>4797</Words>
  <Application>Microsoft Office PowerPoint</Application>
  <PresentationFormat>On-screen Show (4:3)</PresentationFormat>
  <Paragraphs>913</Paragraphs>
  <Slides>57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9" baseType="lpstr">
      <vt:lpstr>Arial</vt:lpstr>
      <vt:lpstr>Calibri</vt:lpstr>
      <vt:lpstr>Cambria</vt:lpstr>
      <vt:lpstr>Open Sans</vt:lpstr>
      <vt:lpstr>Times New Roman</vt:lpstr>
      <vt:lpstr>Wingdings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Supporting social services professionals on intervention decision making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</dc:creator>
  <cp:lastModifiedBy>Irene Byrne</cp:lastModifiedBy>
  <cp:revision>309</cp:revision>
  <cp:lastPrinted>2018-02-14T11:42:46Z</cp:lastPrinted>
  <dcterms:created xsi:type="dcterms:W3CDTF">2015-12-10T20:51:18Z</dcterms:created>
  <dcterms:modified xsi:type="dcterms:W3CDTF">2019-05-20T14:36:21Z</dcterms:modified>
</cp:coreProperties>
</file>