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6" r:id="rId6"/>
    <p:sldMasterId id="2147483668" r:id="rId7"/>
    <p:sldMasterId id="2147483680" r:id="rId8"/>
  </p:sldMasterIdLst>
  <p:notesMasterIdLst>
    <p:notesMasterId r:id="rId31"/>
  </p:notesMasterIdLst>
  <p:sldIdLst>
    <p:sldId id="256" r:id="rId9"/>
    <p:sldId id="260" r:id="rId10"/>
    <p:sldId id="266" r:id="rId11"/>
    <p:sldId id="265" r:id="rId12"/>
    <p:sldId id="267" r:id="rId13"/>
    <p:sldId id="268" r:id="rId14"/>
    <p:sldId id="272" r:id="rId15"/>
    <p:sldId id="275" r:id="rId16"/>
    <p:sldId id="276" r:id="rId17"/>
    <p:sldId id="278" r:id="rId18"/>
    <p:sldId id="277" r:id="rId19"/>
    <p:sldId id="274" r:id="rId20"/>
    <p:sldId id="270" r:id="rId21"/>
    <p:sldId id="280" r:id="rId22"/>
    <p:sldId id="273" r:id="rId23"/>
    <p:sldId id="282" r:id="rId24"/>
    <p:sldId id="281" r:id="rId25"/>
    <p:sldId id="283" r:id="rId26"/>
    <p:sldId id="284" r:id="rId27"/>
    <p:sldId id="263" r:id="rId28"/>
    <p:sldId id="271" r:id="rId29"/>
    <p:sldId id="2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69501" autoAdjust="0"/>
  </p:normalViewPr>
  <p:slideViewPr>
    <p:cSldViewPr snapToGrid="0" snapToObjects="1">
      <p:cViewPr varScale="1">
        <p:scale>
          <a:sx n="32" d="100"/>
          <a:sy n="32" d="100"/>
        </p:scale>
        <p:origin x="1008"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b="1"/>
              <a:t>Unemployment</a:t>
            </a:r>
            <a:r>
              <a:rPr lang="en-IE" b="1" baseline="0"/>
              <a:t> (Quarterly</a:t>
            </a:r>
            <a:r>
              <a:rPr lang="en-IE" baseline="0"/>
              <a:t>)</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Sheet1!$A$4</c:f>
              <c:strCache>
                <c:ptCount val="1"/>
                <c:pt idx="0">
                  <c:v>Less than 1 year</c:v>
                </c:pt>
              </c:strCache>
            </c:strRef>
          </c:tx>
          <c:spPr>
            <a:ln w="28575" cap="rnd">
              <a:solidFill>
                <a:schemeClr val="accent1"/>
              </a:solidFill>
              <a:round/>
            </a:ln>
            <a:effectLst/>
          </c:spPr>
          <c:marker>
            <c:symbol val="none"/>
          </c:marker>
          <c:cat>
            <c:strRef>
              <c:f>Sheet1!$B$3:$BW$3</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Sheet1!$B$4:$BW$4</c:f>
              <c:numCache>
                <c:formatCode>General</c:formatCode>
                <c:ptCount val="74"/>
                <c:pt idx="0">
                  <c:v>55.8</c:v>
                </c:pt>
                <c:pt idx="1">
                  <c:v>59.6</c:v>
                </c:pt>
                <c:pt idx="2">
                  <c:v>56.3</c:v>
                </c:pt>
                <c:pt idx="3">
                  <c:v>45.5</c:v>
                </c:pt>
                <c:pt idx="4">
                  <c:v>47.5</c:v>
                </c:pt>
                <c:pt idx="5">
                  <c:v>54.9</c:v>
                </c:pt>
                <c:pt idx="6">
                  <c:v>62.1</c:v>
                </c:pt>
                <c:pt idx="7">
                  <c:v>55.9</c:v>
                </c:pt>
                <c:pt idx="8">
                  <c:v>60.6</c:v>
                </c:pt>
                <c:pt idx="9">
                  <c:v>67.8</c:v>
                </c:pt>
                <c:pt idx="10">
                  <c:v>65.2</c:v>
                </c:pt>
                <c:pt idx="11">
                  <c:v>66.2</c:v>
                </c:pt>
                <c:pt idx="12">
                  <c:v>62.7</c:v>
                </c:pt>
                <c:pt idx="13">
                  <c:v>67.2</c:v>
                </c:pt>
                <c:pt idx="14">
                  <c:v>73.099999999999994</c:v>
                </c:pt>
                <c:pt idx="15">
                  <c:v>60</c:v>
                </c:pt>
                <c:pt idx="16">
                  <c:v>68.099999999999994</c:v>
                </c:pt>
                <c:pt idx="17">
                  <c:v>66.400000000000006</c:v>
                </c:pt>
                <c:pt idx="18">
                  <c:v>64.599999999999994</c:v>
                </c:pt>
                <c:pt idx="19">
                  <c:v>59.4</c:v>
                </c:pt>
                <c:pt idx="20">
                  <c:v>60.2</c:v>
                </c:pt>
                <c:pt idx="21">
                  <c:v>72.599999999999994</c:v>
                </c:pt>
                <c:pt idx="22">
                  <c:v>75.400000000000006</c:v>
                </c:pt>
                <c:pt idx="23">
                  <c:v>63.4</c:v>
                </c:pt>
                <c:pt idx="24">
                  <c:v>70.3</c:v>
                </c:pt>
                <c:pt idx="25">
                  <c:v>74.400000000000006</c:v>
                </c:pt>
                <c:pt idx="26">
                  <c:v>83.2</c:v>
                </c:pt>
                <c:pt idx="27">
                  <c:v>67.5</c:v>
                </c:pt>
                <c:pt idx="28">
                  <c:v>79.400000000000006</c:v>
                </c:pt>
                <c:pt idx="29">
                  <c:v>83.8</c:v>
                </c:pt>
                <c:pt idx="30">
                  <c:v>85.2</c:v>
                </c:pt>
                <c:pt idx="31">
                  <c:v>80.400000000000006</c:v>
                </c:pt>
                <c:pt idx="32">
                  <c:v>88.5</c:v>
                </c:pt>
                <c:pt idx="33">
                  <c:v>104.6</c:v>
                </c:pt>
                <c:pt idx="34">
                  <c:v>131.30000000000001</c:v>
                </c:pt>
                <c:pt idx="35">
                  <c:v>144.1</c:v>
                </c:pt>
                <c:pt idx="36">
                  <c:v>189.3</c:v>
                </c:pt>
                <c:pt idx="37">
                  <c:v>227.9</c:v>
                </c:pt>
                <c:pt idx="38">
                  <c:v>227.7</c:v>
                </c:pt>
                <c:pt idx="39">
                  <c:v>183.9</c:v>
                </c:pt>
                <c:pt idx="40">
                  <c:v>172.3</c:v>
                </c:pt>
                <c:pt idx="41">
                  <c:v>181</c:v>
                </c:pt>
                <c:pt idx="42">
                  <c:v>173.4</c:v>
                </c:pt>
                <c:pt idx="43">
                  <c:v>152.4</c:v>
                </c:pt>
                <c:pt idx="44">
                  <c:v>142.69999999999999</c:v>
                </c:pt>
                <c:pt idx="45">
                  <c:v>151.30000000000001</c:v>
                </c:pt>
                <c:pt idx="46">
                  <c:v>151.1</c:v>
                </c:pt>
                <c:pt idx="47">
                  <c:v>129.19999999999999</c:v>
                </c:pt>
                <c:pt idx="48">
                  <c:v>129.80000000000001</c:v>
                </c:pt>
                <c:pt idx="49">
                  <c:v>137.80000000000001</c:v>
                </c:pt>
                <c:pt idx="50">
                  <c:v>147</c:v>
                </c:pt>
                <c:pt idx="51">
                  <c:v>132.30000000000001</c:v>
                </c:pt>
                <c:pt idx="52">
                  <c:v>124.4</c:v>
                </c:pt>
                <c:pt idx="53">
                  <c:v>142</c:v>
                </c:pt>
                <c:pt idx="54">
                  <c:v>131.4</c:v>
                </c:pt>
                <c:pt idx="55">
                  <c:v>109.5</c:v>
                </c:pt>
                <c:pt idx="56">
                  <c:v>116</c:v>
                </c:pt>
                <c:pt idx="57">
                  <c:v>122.4</c:v>
                </c:pt>
                <c:pt idx="58">
                  <c:v>123.7</c:v>
                </c:pt>
                <c:pt idx="59">
                  <c:v>100.4</c:v>
                </c:pt>
                <c:pt idx="60">
                  <c:v>96.4</c:v>
                </c:pt>
                <c:pt idx="61">
                  <c:v>104.4</c:v>
                </c:pt>
                <c:pt idx="62">
                  <c:v>103.8</c:v>
                </c:pt>
                <c:pt idx="63">
                  <c:v>93</c:v>
                </c:pt>
                <c:pt idx="64">
                  <c:v>83.1</c:v>
                </c:pt>
                <c:pt idx="65">
                  <c:v>101.4</c:v>
                </c:pt>
                <c:pt idx="66">
                  <c:v>97.5</c:v>
                </c:pt>
                <c:pt idx="67">
                  <c:v>77.099999999999994</c:v>
                </c:pt>
                <c:pt idx="68">
                  <c:v>73.7</c:v>
                </c:pt>
                <c:pt idx="69">
                  <c:v>79</c:v>
                </c:pt>
                <c:pt idx="70">
                  <c:v>93.6</c:v>
                </c:pt>
                <c:pt idx="71">
                  <c:v>80.099999999999994</c:v>
                </c:pt>
                <c:pt idx="72">
                  <c:v>79.900000000000006</c:v>
                </c:pt>
                <c:pt idx="73">
                  <c:v>89.8</c:v>
                </c:pt>
              </c:numCache>
            </c:numRef>
          </c:val>
          <c:smooth val="0"/>
        </c:ser>
        <c:ser>
          <c:idx val="1"/>
          <c:order val="1"/>
          <c:tx>
            <c:strRef>
              <c:f>Sheet1!$A$5</c:f>
              <c:strCache>
                <c:ptCount val="1"/>
                <c:pt idx="0">
                  <c:v>1 year and over</c:v>
                </c:pt>
              </c:strCache>
            </c:strRef>
          </c:tx>
          <c:spPr>
            <a:ln w="28575" cap="rnd">
              <a:solidFill>
                <a:schemeClr val="accent2"/>
              </a:solidFill>
              <a:round/>
            </a:ln>
            <a:effectLst/>
          </c:spPr>
          <c:marker>
            <c:symbol val="none"/>
          </c:marker>
          <c:cat>
            <c:strRef>
              <c:f>Sheet1!$B$3:$BW$3</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Sheet1!$B$5:$BW$5</c:f>
              <c:numCache>
                <c:formatCode>General</c:formatCode>
                <c:ptCount val="74"/>
                <c:pt idx="0">
                  <c:v>31.6</c:v>
                </c:pt>
                <c:pt idx="1">
                  <c:v>29.2</c:v>
                </c:pt>
                <c:pt idx="2">
                  <c:v>27.1</c:v>
                </c:pt>
                <c:pt idx="3">
                  <c:v>23.9</c:v>
                </c:pt>
                <c:pt idx="4">
                  <c:v>25</c:v>
                </c:pt>
                <c:pt idx="5">
                  <c:v>22.3</c:v>
                </c:pt>
                <c:pt idx="6">
                  <c:v>25.5</c:v>
                </c:pt>
                <c:pt idx="7">
                  <c:v>23.6</c:v>
                </c:pt>
                <c:pt idx="8">
                  <c:v>24.8</c:v>
                </c:pt>
                <c:pt idx="9">
                  <c:v>23.7</c:v>
                </c:pt>
                <c:pt idx="10">
                  <c:v>25.6</c:v>
                </c:pt>
                <c:pt idx="11">
                  <c:v>30.8</c:v>
                </c:pt>
                <c:pt idx="12">
                  <c:v>30.1</c:v>
                </c:pt>
                <c:pt idx="13">
                  <c:v>28.8</c:v>
                </c:pt>
                <c:pt idx="14">
                  <c:v>30.3</c:v>
                </c:pt>
                <c:pt idx="15">
                  <c:v>29</c:v>
                </c:pt>
                <c:pt idx="16">
                  <c:v>33.4</c:v>
                </c:pt>
                <c:pt idx="17">
                  <c:v>30</c:v>
                </c:pt>
                <c:pt idx="18">
                  <c:v>31.3</c:v>
                </c:pt>
                <c:pt idx="19">
                  <c:v>31.4</c:v>
                </c:pt>
                <c:pt idx="20">
                  <c:v>30.6</c:v>
                </c:pt>
                <c:pt idx="21">
                  <c:v>32.799999999999997</c:v>
                </c:pt>
                <c:pt idx="22">
                  <c:v>30.2</c:v>
                </c:pt>
                <c:pt idx="23">
                  <c:v>27.9</c:v>
                </c:pt>
                <c:pt idx="24">
                  <c:v>30.7</c:v>
                </c:pt>
                <c:pt idx="25">
                  <c:v>33.5</c:v>
                </c:pt>
                <c:pt idx="26">
                  <c:v>32.799999999999997</c:v>
                </c:pt>
                <c:pt idx="27">
                  <c:v>30</c:v>
                </c:pt>
                <c:pt idx="28">
                  <c:v>30.9</c:v>
                </c:pt>
                <c:pt idx="29">
                  <c:v>34</c:v>
                </c:pt>
                <c:pt idx="30">
                  <c:v>33.299999999999997</c:v>
                </c:pt>
                <c:pt idx="31">
                  <c:v>33.200000000000003</c:v>
                </c:pt>
                <c:pt idx="32">
                  <c:v>34.799999999999997</c:v>
                </c:pt>
                <c:pt idx="33">
                  <c:v>37.6</c:v>
                </c:pt>
                <c:pt idx="34">
                  <c:v>44.6</c:v>
                </c:pt>
                <c:pt idx="35">
                  <c:v>43.1</c:v>
                </c:pt>
                <c:pt idx="36">
                  <c:v>57.7</c:v>
                </c:pt>
                <c:pt idx="37">
                  <c:v>68.900000000000006</c:v>
                </c:pt>
                <c:pt idx="38">
                  <c:v>84.4</c:v>
                </c:pt>
                <c:pt idx="39">
                  <c:v>113.4</c:v>
                </c:pt>
                <c:pt idx="40">
                  <c:v>131.1</c:v>
                </c:pt>
                <c:pt idx="41">
                  <c:v>146.9</c:v>
                </c:pt>
                <c:pt idx="42">
                  <c:v>160.30000000000001</c:v>
                </c:pt>
                <c:pt idx="43">
                  <c:v>180.6</c:v>
                </c:pt>
                <c:pt idx="44">
                  <c:v>185.1</c:v>
                </c:pt>
                <c:pt idx="45">
                  <c:v>186.2</c:v>
                </c:pt>
                <c:pt idx="46">
                  <c:v>201</c:v>
                </c:pt>
                <c:pt idx="47">
                  <c:v>206.5</c:v>
                </c:pt>
                <c:pt idx="48">
                  <c:v>215.3</c:v>
                </c:pt>
                <c:pt idx="49">
                  <c:v>210.8</c:v>
                </c:pt>
                <c:pt idx="50">
                  <c:v>203.8</c:v>
                </c:pt>
                <c:pt idx="51">
                  <c:v>184.7</c:v>
                </c:pt>
                <c:pt idx="52">
                  <c:v>189.9</c:v>
                </c:pt>
                <c:pt idx="53">
                  <c:v>183.5</c:v>
                </c:pt>
                <c:pt idx="54">
                  <c:v>174.3</c:v>
                </c:pt>
                <c:pt idx="55">
                  <c:v>164.6</c:v>
                </c:pt>
                <c:pt idx="56">
                  <c:v>162.80000000000001</c:v>
                </c:pt>
                <c:pt idx="57">
                  <c:v>152.5</c:v>
                </c:pt>
                <c:pt idx="58">
                  <c:v>144.80000000000001</c:v>
                </c:pt>
                <c:pt idx="59">
                  <c:v>129.6</c:v>
                </c:pt>
                <c:pt idx="60">
                  <c:v>135.19999999999999</c:v>
                </c:pt>
                <c:pt idx="61">
                  <c:v>125.9</c:v>
                </c:pt>
                <c:pt idx="62">
                  <c:v>116.7</c:v>
                </c:pt>
                <c:pt idx="63">
                  <c:v>107.1</c:v>
                </c:pt>
                <c:pt idx="64">
                  <c:v>108.2</c:v>
                </c:pt>
                <c:pt idx="65">
                  <c:v>102.2</c:v>
                </c:pt>
                <c:pt idx="66">
                  <c:v>97.8</c:v>
                </c:pt>
                <c:pt idx="67">
                  <c:v>85.4</c:v>
                </c:pt>
                <c:pt idx="68">
                  <c:v>84.9</c:v>
                </c:pt>
                <c:pt idx="69">
                  <c:v>73.599999999999994</c:v>
                </c:pt>
                <c:pt idx="70">
                  <c:v>64.8</c:v>
                </c:pt>
                <c:pt idx="71">
                  <c:v>60</c:v>
                </c:pt>
                <c:pt idx="72">
                  <c:v>50.1</c:v>
                </c:pt>
                <c:pt idx="73">
                  <c:v>48.9</c:v>
                </c:pt>
              </c:numCache>
            </c:numRef>
          </c:val>
          <c:smooth val="0"/>
        </c:ser>
        <c:ser>
          <c:idx val="2"/>
          <c:order val="2"/>
          <c:tx>
            <c:strRef>
              <c:f>Sheet1!$A$6</c:f>
              <c:strCache>
                <c:ptCount val="1"/>
                <c:pt idx="0">
                  <c:v>All duration of unemployment</c:v>
                </c:pt>
              </c:strCache>
            </c:strRef>
          </c:tx>
          <c:spPr>
            <a:ln w="28575" cap="rnd">
              <a:solidFill>
                <a:schemeClr val="accent3"/>
              </a:solidFill>
              <a:round/>
            </a:ln>
            <a:effectLst/>
          </c:spPr>
          <c:marker>
            <c:symbol val="none"/>
          </c:marker>
          <c:cat>
            <c:strRef>
              <c:f>Sheet1!$B$3:$BW$3</c:f>
              <c:strCache>
                <c:ptCount val="74"/>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strCache>
            </c:strRef>
          </c:cat>
          <c:val>
            <c:numRef>
              <c:f>Sheet1!$B$6:$BW$6</c:f>
              <c:numCache>
                <c:formatCode>General</c:formatCode>
                <c:ptCount val="74"/>
                <c:pt idx="0">
                  <c:v>87.9</c:v>
                </c:pt>
                <c:pt idx="1">
                  <c:v>90.2</c:v>
                </c:pt>
                <c:pt idx="2">
                  <c:v>84.8</c:v>
                </c:pt>
                <c:pt idx="3">
                  <c:v>69.900000000000006</c:v>
                </c:pt>
                <c:pt idx="4">
                  <c:v>72.900000000000006</c:v>
                </c:pt>
                <c:pt idx="5">
                  <c:v>77.8</c:v>
                </c:pt>
                <c:pt idx="6">
                  <c:v>87.8</c:v>
                </c:pt>
                <c:pt idx="7">
                  <c:v>79.7</c:v>
                </c:pt>
                <c:pt idx="8">
                  <c:v>85.7</c:v>
                </c:pt>
                <c:pt idx="9">
                  <c:v>91.8</c:v>
                </c:pt>
                <c:pt idx="10">
                  <c:v>91.2</c:v>
                </c:pt>
                <c:pt idx="11">
                  <c:v>97.2</c:v>
                </c:pt>
                <c:pt idx="12">
                  <c:v>93.2</c:v>
                </c:pt>
                <c:pt idx="13">
                  <c:v>96.7</c:v>
                </c:pt>
                <c:pt idx="14">
                  <c:v>103.9</c:v>
                </c:pt>
                <c:pt idx="15">
                  <c:v>89.3</c:v>
                </c:pt>
                <c:pt idx="16">
                  <c:v>101.8</c:v>
                </c:pt>
                <c:pt idx="17">
                  <c:v>97</c:v>
                </c:pt>
                <c:pt idx="18">
                  <c:v>96.6</c:v>
                </c:pt>
                <c:pt idx="19">
                  <c:v>90.9</c:v>
                </c:pt>
                <c:pt idx="20">
                  <c:v>91.2</c:v>
                </c:pt>
                <c:pt idx="21">
                  <c:v>106.3</c:v>
                </c:pt>
                <c:pt idx="22">
                  <c:v>106</c:v>
                </c:pt>
                <c:pt idx="23">
                  <c:v>91.9</c:v>
                </c:pt>
                <c:pt idx="24">
                  <c:v>101.5</c:v>
                </c:pt>
                <c:pt idx="25">
                  <c:v>108.7</c:v>
                </c:pt>
                <c:pt idx="26">
                  <c:v>116.8</c:v>
                </c:pt>
                <c:pt idx="27">
                  <c:v>98.3</c:v>
                </c:pt>
                <c:pt idx="28">
                  <c:v>111.2</c:v>
                </c:pt>
                <c:pt idx="29">
                  <c:v>120.1</c:v>
                </c:pt>
                <c:pt idx="30">
                  <c:v>119.7</c:v>
                </c:pt>
                <c:pt idx="31">
                  <c:v>114.7</c:v>
                </c:pt>
                <c:pt idx="32">
                  <c:v>124.4</c:v>
                </c:pt>
                <c:pt idx="33">
                  <c:v>144.5</c:v>
                </c:pt>
                <c:pt idx="34">
                  <c:v>180.9</c:v>
                </c:pt>
                <c:pt idx="35">
                  <c:v>189.4</c:v>
                </c:pt>
                <c:pt idx="36">
                  <c:v>247.6</c:v>
                </c:pt>
                <c:pt idx="37">
                  <c:v>299.39999999999998</c:v>
                </c:pt>
                <c:pt idx="38">
                  <c:v>315.10000000000002</c:v>
                </c:pt>
                <c:pt idx="39">
                  <c:v>300.89999999999998</c:v>
                </c:pt>
                <c:pt idx="40">
                  <c:v>306.2</c:v>
                </c:pt>
                <c:pt idx="41">
                  <c:v>331</c:v>
                </c:pt>
                <c:pt idx="42">
                  <c:v>336.8</c:v>
                </c:pt>
                <c:pt idx="43">
                  <c:v>335.7</c:v>
                </c:pt>
                <c:pt idx="44">
                  <c:v>331.1</c:v>
                </c:pt>
                <c:pt idx="45">
                  <c:v>342.6</c:v>
                </c:pt>
                <c:pt idx="46">
                  <c:v>356.2</c:v>
                </c:pt>
                <c:pt idx="47">
                  <c:v>340.1</c:v>
                </c:pt>
                <c:pt idx="48">
                  <c:v>348.1</c:v>
                </c:pt>
                <c:pt idx="49">
                  <c:v>352.7</c:v>
                </c:pt>
                <c:pt idx="50">
                  <c:v>354.3</c:v>
                </c:pt>
                <c:pt idx="51">
                  <c:v>319.5</c:v>
                </c:pt>
                <c:pt idx="52">
                  <c:v>317.2</c:v>
                </c:pt>
                <c:pt idx="53">
                  <c:v>329.9</c:v>
                </c:pt>
                <c:pt idx="54">
                  <c:v>310.10000000000002</c:v>
                </c:pt>
                <c:pt idx="55">
                  <c:v>276.8</c:v>
                </c:pt>
                <c:pt idx="56">
                  <c:v>282.2</c:v>
                </c:pt>
                <c:pt idx="57">
                  <c:v>279.8</c:v>
                </c:pt>
                <c:pt idx="58">
                  <c:v>272.8</c:v>
                </c:pt>
                <c:pt idx="59">
                  <c:v>235.3</c:v>
                </c:pt>
                <c:pt idx="60">
                  <c:v>235.2</c:v>
                </c:pt>
                <c:pt idx="61">
                  <c:v>235.8</c:v>
                </c:pt>
                <c:pt idx="62">
                  <c:v>227.1</c:v>
                </c:pt>
                <c:pt idx="63">
                  <c:v>206.8</c:v>
                </c:pt>
                <c:pt idx="64">
                  <c:v>199.3</c:v>
                </c:pt>
                <c:pt idx="65">
                  <c:v>211.5</c:v>
                </c:pt>
                <c:pt idx="66">
                  <c:v>201.1</c:v>
                </c:pt>
                <c:pt idx="67">
                  <c:v>167.6</c:v>
                </c:pt>
                <c:pt idx="68">
                  <c:v>163.4</c:v>
                </c:pt>
                <c:pt idx="69">
                  <c:v>160.5</c:v>
                </c:pt>
                <c:pt idx="70">
                  <c:v>163.5</c:v>
                </c:pt>
                <c:pt idx="71">
                  <c:v>144</c:v>
                </c:pt>
                <c:pt idx="72">
                  <c:v>132.9</c:v>
                </c:pt>
                <c:pt idx="73">
                  <c:v>144.30000000000001</c:v>
                </c:pt>
              </c:numCache>
            </c:numRef>
          </c:val>
          <c:smooth val="0"/>
        </c:ser>
        <c:dLbls>
          <c:showLegendKey val="0"/>
          <c:showVal val="0"/>
          <c:showCatName val="0"/>
          <c:showSerName val="0"/>
          <c:showPercent val="0"/>
          <c:showBubbleSize val="0"/>
        </c:dLbls>
        <c:smooth val="0"/>
        <c:axId val="165652664"/>
        <c:axId val="163796616"/>
      </c:lineChart>
      <c:catAx>
        <c:axId val="16565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3796616"/>
        <c:crosses val="autoZero"/>
        <c:auto val="1"/>
        <c:lblAlgn val="ctr"/>
        <c:lblOffset val="100"/>
        <c:noMultiLvlLbl val="0"/>
      </c:catAx>
      <c:valAx>
        <c:axId val="16379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Thousand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565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E" b="1"/>
              <a:t>Type of Activation</a:t>
            </a:r>
            <a:r>
              <a:rPr lang="en-IE" b="1" baseline="0"/>
              <a:t> Programme</a:t>
            </a:r>
            <a:endParaRPr lang="en-I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824341401769218E-2"/>
          <c:y val="0.10407575139257658"/>
          <c:w val="0.89220034995625552"/>
          <c:h val="0.70499206467220343"/>
        </c:manualLayout>
      </c:layout>
      <c:barChart>
        <c:barDir val="col"/>
        <c:grouping val="clustered"/>
        <c:varyColors val="0"/>
        <c:ser>
          <c:idx val="0"/>
          <c:order val="0"/>
          <c:tx>
            <c:strRef>
              <c:f>Sheet1!$B$11</c:f>
              <c:strCache>
                <c:ptCount val="1"/>
                <c:pt idx="0">
                  <c:v>2007-July</c:v>
                </c:pt>
              </c:strCache>
            </c:strRef>
          </c:tx>
          <c:spPr>
            <a:solidFill>
              <a:schemeClr val="accent6"/>
            </a:solidFill>
            <a:ln>
              <a:noFill/>
            </a:ln>
            <a:effectLst/>
          </c:spPr>
          <c:invertIfNegative val="0"/>
          <c:cat>
            <c:strRef>
              <c:f>Sheet1!$A$12:$A$16</c:f>
              <c:strCache>
                <c:ptCount val="5"/>
                <c:pt idx="0">
                  <c:v>Total back to work payments</c:v>
                </c:pt>
                <c:pt idx="1">
                  <c:v>Total other activation programmes</c:v>
                </c:pt>
                <c:pt idx="2">
                  <c:v>Community employment schemes (excluding supervisors)</c:v>
                </c:pt>
                <c:pt idx="3">
                  <c:v>SOLAS full time training for unemployed people</c:v>
                </c:pt>
                <c:pt idx="4">
                  <c:v>Total back to education courses</c:v>
                </c:pt>
              </c:strCache>
            </c:strRef>
          </c:cat>
          <c:val>
            <c:numRef>
              <c:f>Sheet1!$B$12:$B$16</c:f>
              <c:numCache>
                <c:formatCode>General</c:formatCode>
                <c:ptCount val="5"/>
                <c:pt idx="0">
                  <c:v>8828</c:v>
                </c:pt>
                <c:pt idx="1">
                  <c:v>285</c:v>
                </c:pt>
                <c:pt idx="2">
                  <c:v>22663</c:v>
                </c:pt>
                <c:pt idx="3">
                  <c:v>7234</c:v>
                </c:pt>
                <c:pt idx="4">
                  <c:v>7290</c:v>
                </c:pt>
              </c:numCache>
            </c:numRef>
          </c:val>
        </c:ser>
        <c:ser>
          <c:idx val="1"/>
          <c:order val="1"/>
          <c:tx>
            <c:strRef>
              <c:f>Sheet1!$C$11</c:f>
              <c:strCache>
                <c:ptCount val="1"/>
                <c:pt idx="0">
                  <c:v>2012-July</c:v>
                </c:pt>
              </c:strCache>
            </c:strRef>
          </c:tx>
          <c:spPr>
            <a:solidFill>
              <a:schemeClr val="accent5"/>
            </a:solidFill>
            <a:ln>
              <a:noFill/>
            </a:ln>
            <a:effectLst/>
          </c:spPr>
          <c:invertIfNegative val="0"/>
          <c:cat>
            <c:strRef>
              <c:f>Sheet1!$A$12:$A$16</c:f>
              <c:strCache>
                <c:ptCount val="5"/>
                <c:pt idx="0">
                  <c:v>Total back to work payments</c:v>
                </c:pt>
                <c:pt idx="1">
                  <c:v>Total other activation programmes</c:v>
                </c:pt>
                <c:pt idx="2">
                  <c:v>Community employment schemes (excluding supervisors)</c:v>
                </c:pt>
                <c:pt idx="3">
                  <c:v>SOLAS full time training for unemployed people</c:v>
                </c:pt>
                <c:pt idx="4">
                  <c:v>Total back to education courses</c:v>
                </c:pt>
              </c:strCache>
            </c:strRef>
          </c:cat>
          <c:val>
            <c:numRef>
              <c:f>Sheet1!$C$12:$C$16</c:f>
              <c:numCache>
                <c:formatCode>General</c:formatCode>
                <c:ptCount val="5"/>
                <c:pt idx="0">
                  <c:v>12244</c:v>
                </c:pt>
                <c:pt idx="1">
                  <c:v>9658</c:v>
                </c:pt>
                <c:pt idx="2">
                  <c:v>21459</c:v>
                </c:pt>
                <c:pt idx="3">
                  <c:v>7356</c:v>
                </c:pt>
                <c:pt idx="4">
                  <c:v>8529</c:v>
                </c:pt>
              </c:numCache>
            </c:numRef>
          </c:val>
        </c:ser>
        <c:ser>
          <c:idx val="2"/>
          <c:order val="2"/>
          <c:tx>
            <c:strRef>
              <c:f>Sheet1!$D$11</c:f>
              <c:strCache>
                <c:ptCount val="1"/>
                <c:pt idx="0">
                  <c:v>2018-July</c:v>
                </c:pt>
              </c:strCache>
            </c:strRef>
          </c:tx>
          <c:spPr>
            <a:solidFill>
              <a:schemeClr val="accent4"/>
            </a:solidFill>
            <a:ln>
              <a:noFill/>
            </a:ln>
            <a:effectLst/>
          </c:spPr>
          <c:invertIfNegative val="0"/>
          <c:cat>
            <c:strRef>
              <c:f>Sheet1!$A$12:$A$16</c:f>
              <c:strCache>
                <c:ptCount val="5"/>
                <c:pt idx="0">
                  <c:v>Total back to work payments</c:v>
                </c:pt>
                <c:pt idx="1">
                  <c:v>Total other activation programmes</c:v>
                </c:pt>
                <c:pt idx="2">
                  <c:v>Community employment schemes (excluding supervisors)</c:v>
                </c:pt>
                <c:pt idx="3">
                  <c:v>SOLAS full time training for unemployed people</c:v>
                </c:pt>
                <c:pt idx="4">
                  <c:v>Total back to education courses</c:v>
                </c:pt>
              </c:strCache>
            </c:strRef>
          </c:cat>
          <c:val>
            <c:numRef>
              <c:f>Sheet1!$D$12:$D$16</c:f>
              <c:numCache>
                <c:formatCode>General</c:formatCode>
                <c:ptCount val="5"/>
                <c:pt idx="0">
                  <c:v>8205</c:v>
                </c:pt>
                <c:pt idx="1">
                  <c:v>6723</c:v>
                </c:pt>
                <c:pt idx="2">
                  <c:v>21465</c:v>
                </c:pt>
                <c:pt idx="3">
                  <c:v>5995</c:v>
                </c:pt>
                <c:pt idx="4">
                  <c:v>6114</c:v>
                </c:pt>
              </c:numCache>
            </c:numRef>
          </c:val>
        </c:ser>
        <c:dLbls>
          <c:showLegendKey val="0"/>
          <c:showVal val="0"/>
          <c:showCatName val="0"/>
          <c:showSerName val="0"/>
          <c:showPercent val="0"/>
          <c:showBubbleSize val="0"/>
        </c:dLbls>
        <c:gapWidth val="219"/>
        <c:overlap val="-27"/>
        <c:axId val="163422528"/>
        <c:axId val="164857400"/>
      </c:barChart>
      <c:catAx>
        <c:axId val="1634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857400"/>
        <c:crosses val="autoZero"/>
        <c:auto val="1"/>
        <c:lblAlgn val="ctr"/>
        <c:lblOffset val="100"/>
        <c:noMultiLvlLbl val="0"/>
      </c:catAx>
      <c:valAx>
        <c:axId val="164857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42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EE8F5-B660-4436-87CA-9A62FDA413DB}" type="datetimeFigureOut">
              <a:rPr lang="en-IE" smtClean="0"/>
              <a:t>20/05/2019</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68EB9-45F3-4D8F-8FCC-BCF3F6184E84}" type="slidenum">
              <a:rPr lang="en-IE" smtClean="0"/>
              <a:t>‹#›</a:t>
            </a:fld>
            <a:endParaRPr lang="en-IE"/>
          </a:p>
        </p:txBody>
      </p:sp>
    </p:spTree>
    <p:extLst>
      <p:ext uri="{BB962C8B-B14F-4D97-AF65-F5344CB8AC3E}">
        <p14:creationId xmlns:p14="http://schemas.microsoft.com/office/powerpoint/2010/main" val="24235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2</a:t>
            </a:fld>
            <a:endParaRPr lang="en-IE"/>
          </a:p>
        </p:txBody>
      </p:sp>
    </p:spTree>
    <p:extLst>
      <p:ext uri="{BB962C8B-B14F-4D97-AF65-F5344CB8AC3E}">
        <p14:creationId xmlns:p14="http://schemas.microsoft.com/office/powerpoint/2010/main" val="249963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 part of the Activation Strategy Pathways to Work, Ireland’s Public Employment Service and Income Support Service were merged under the auspice of the Department of Employment Affairs and Social Protection, thus creating a more centralized system of job search assistance.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11</a:t>
            </a:fld>
            <a:endParaRPr lang="en-IE"/>
          </a:p>
        </p:txBody>
      </p:sp>
    </p:spTree>
    <p:extLst>
      <p:ext uri="{BB962C8B-B14F-4D97-AF65-F5344CB8AC3E}">
        <p14:creationId xmlns:p14="http://schemas.microsoft.com/office/powerpoint/2010/main" val="262936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Another shift in job search and placement services was the Department of Social Protection’s attempt to increase employer involvement in ALMP training through the development of </a:t>
            </a:r>
            <a:r>
              <a:rPr lang="en-IE" sz="1200" kern="1200" baseline="0" dirty="0" smtClean="0">
                <a:solidFill>
                  <a:schemeClr val="tx1"/>
                </a:solidFill>
                <a:effectLst/>
                <a:latin typeface="+mn-lt"/>
                <a:ea typeface="+mn-ea"/>
                <a:cs typeface="+mn-cs"/>
              </a:rPr>
              <a:t>many </a:t>
            </a:r>
            <a:r>
              <a:rPr lang="en-IE" sz="1200" kern="1200" dirty="0" smtClean="0">
                <a:solidFill>
                  <a:schemeClr val="tx1"/>
                </a:solidFill>
                <a:effectLst/>
                <a:latin typeface="+mn-lt"/>
                <a:ea typeface="+mn-ea"/>
                <a:cs typeface="+mn-cs"/>
              </a:rPr>
              <a:t>new activation</a:t>
            </a:r>
            <a:r>
              <a:rPr lang="en-IE" sz="1200" kern="1200" baseline="0" dirty="0" smtClean="0">
                <a:solidFill>
                  <a:schemeClr val="tx1"/>
                </a:solidFill>
                <a:effectLst/>
                <a:latin typeface="+mn-lt"/>
                <a:ea typeface="+mn-ea"/>
                <a:cs typeface="+mn-cs"/>
              </a:rPr>
              <a:t> programmes, </a:t>
            </a:r>
            <a:r>
              <a:rPr lang="en-IE" sz="1200" kern="1200" dirty="0" smtClean="0">
                <a:solidFill>
                  <a:schemeClr val="tx1"/>
                </a:solidFill>
                <a:effectLst/>
                <a:latin typeface="+mn-lt"/>
                <a:ea typeface="+mn-ea"/>
                <a:cs typeface="+mn-cs"/>
              </a:rPr>
              <a:t>particularly work experienced based ones such as the DEASP TUS-community work placement initiative, </a:t>
            </a:r>
            <a:r>
              <a:rPr lang="en-IE" sz="1200" kern="1200" dirty="0" err="1" smtClean="0">
                <a:solidFill>
                  <a:schemeClr val="tx1"/>
                </a:solidFill>
                <a:effectLst/>
                <a:latin typeface="+mn-lt"/>
                <a:ea typeface="+mn-ea"/>
                <a:cs typeface="+mn-cs"/>
              </a:rPr>
              <a:t>JobBridge</a:t>
            </a:r>
            <a:r>
              <a:rPr lang="en-IE" sz="1200" kern="1200" dirty="0" smtClean="0">
                <a:solidFill>
                  <a:schemeClr val="tx1"/>
                </a:solidFill>
                <a:effectLst/>
                <a:latin typeface="+mn-lt"/>
                <a:ea typeface="+mn-ea"/>
                <a:cs typeface="+mn-cs"/>
              </a:rPr>
              <a:t> (since cancelled), and Gateway</a:t>
            </a:r>
            <a:r>
              <a:rPr lang="en-IE" sz="1200" kern="1200" baseline="0" dirty="0" smtClean="0">
                <a:solidFill>
                  <a:schemeClr val="tx1"/>
                </a:solidFill>
                <a:effectLst/>
                <a:latin typeface="+mn-lt"/>
                <a:ea typeface="+mn-ea"/>
                <a:cs typeface="+mn-cs"/>
              </a:rPr>
              <a:t>- all included under the category of total activation programmes.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More generally, the crisis led to an overall increase in participation as</a:t>
            </a:r>
            <a:r>
              <a:rPr lang="en-IE" sz="1200" kern="1200" baseline="0" dirty="0" smtClean="0">
                <a:solidFill>
                  <a:schemeClr val="tx1"/>
                </a:solidFill>
                <a:effectLst/>
                <a:latin typeface="+mn-lt"/>
                <a:ea typeface="+mn-ea"/>
                <a:cs typeface="+mn-cs"/>
              </a:rPr>
              <a:t> well</a:t>
            </a:r>
            <a:r>
              <a:rPr lang="en-IE" sz="1200" kern="1200" dirty="0" smtClean="0">
                <a:solidFill>
                  <a:schemeClr val="tx1"/>
                </a:solidFill>
                <a:effectLst/>
                <a:latin typeface="+mn-lt"/>
                <a:ea typeface="+mn-ea"/>
                <a:cs typeface="+mn-cs"/>
              </a:rPr>
              <a:t> in Back</a:t>
            </a:r>
            <a:r>
              <a:rPr lang="en-IE" sz="1200" kern="1200" baseline="0" dirty="0" smtClean="0">
                <a:solidFill>
                  <a:schemeClr val="tx1"/>
                </a:solidFill>
                <a:effectLst/>
                <a:latin typeface="+mn-lt"/>
                <a:ea typeface="+mn-ea"/>
                <a:cs typeface="+mn-cs"/>
              </a:rPr>
              <a:t> to Education Courses such as Vocational Training Opportunities Scheme and the Back to Education Allowance, as well as total back to work payments in Back to Work Allowance Schemes and the Back to Work Enterprise Allowance Scheme.</a:t>
            </a:r>
            <a:endParaRPr lang="en-I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Total Work Back</a:t>
            </a:r>
            <a:r>
              <a:rPr lang="en-IE" sz="1200" kern="1200" baseline="0" dirty="0" smtClean="0">
                <a:solidFill>
                  <a:schemeClr val="tx1"/>
                </a:solidFill>
                <a:effectLst/>
                <a:latin typeface="+mn-lt"/>
                <a:ea typeface="+mn-ea"/>
                <a:cs typeface="+mn-cs"/>
              </a:rPr>
              <a:t> to Work Payments:  Back to Work Allowance Scheme (employees strand), Back to Work Enterprise Allowance Scheme (self-employed strand), Short-term enterprise allowance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Total Other Activation Programmes:  DSP part-time job incentive, TUS-community work placement initiative, </a:t>
            </a:r>
            <a:r>
              <a:rPr lang="en-IE" sz="1200" kern="1200" baseline="0" dirty="0" err="1" smtClean="0">
                <a:solidFill>
                  <a:schemeClr val="tx1"/>
                </a:solidFill>
                <a:effectLst/>
                <a:latin typeface="+mn-lt"/>
                <a:ea typeface="+mn-ea"/>
                <a:cs typeface="+mn-cs"/>
              </a:rPr>
              <a:t>JobBridge</a:t>
            </a:r>
            <a:r>
              <a:rPr lang="en-IE" sz="1200" kern="1200" baseline="0" dirty="0" smtClean="0">
                <a:solidFill>
                  <a:schemeClr val="tx1"/>
                </a:solidFill>
                <a:effectLst/>
                <a:latin typeface="+mn-lt"/>
                <a:ea typeface="+mn-ea"/>
                <a:cs typeface="+mn-cs"/>
              </a:rPr>
              <a:t>, Gateway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baseline="0" dirty="0" smtClean="0">
                <a:solidFill>
                  <a:schemeClr val="tx1"/>
                </a:solidFill>
                <a:effectLst/>
                <a:latin typeface="+mn-lt"/>
                <a:ea typeface="+mn-ea"/>
                <a:cs typeface="+mn-cs"/>
              </a:rPr>
              <a:t>Total Back to Education Courses:  Vocational Training Opportunities Scheme (VTOS), Back to Education Allowance (BTEA)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 an employer’s relation unit, exclusively committed to providing employer information and support, as well as a new government supported free job search website and ‘Employer Roadshow’ events to increase employer links through information provision and exchange to improve the 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ALMPs are primarily aimed at integrating (or reintegrating) those who are on the ‘edge of unemployment’ (p.1) into the labour market, with the long-term objective of pursuing the most efficient functioning of the labour market and reducing the numbers of LTU. Designed to directly improve the employment opportunities of individuals, they include interventions for employees (e.g. public employment services, guidance, job search support) and employers (e.g. public sector job creation, incentives to hiring, training subsidies) (</a:t>
            </a:r>
            <a:r>
              <a:rPr lang="en-US" sz="1200" b="0" i="0" u="none" strike="noStrike" kern="1200" baseline="0" dirty="0" err="1" smtClean="0">
                <a:solidFill>
                  <a:schemeClr val="tx1"/>
                </a:solidFill>
                <a:latin typeface="+mn-lt"/>
                <a:ea typeface="+mn-ea"/>
                <a:cs typeface="+mn-cs"/>
              </a:rPr>
              <a:t>Baruffini</a:t>
            </a:r>
            <a:r>
              <a:rPr lang="en-US" sz="1200" b="0" i="0" u="none" strike="noStrike" kern="1200" baseline="0" dirty="0" smtClean="0">
                <a:solidFill>
                  <a:schemeClr val="tx1"/>
                </a:solidFill>
                <a:latin typeface="+mn-lt"/>
                <a:ea typeface="+mn-ea"/>
                <a:cs typeface="+mn-cs"/>
              </a:rPr>
              <a:t>, 2013; Thomsen, 2009). </a:t>
            </a:r>
            <a:endParaRPr lang="en-IE"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During the crisis, an increase in the overall numbers participating in activation programmes,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dirty="0" smtClean="0">
                <a:solidFill>
                  <a:schemeClr val="tx1"/>
                </a:solidFill>
                <a:effectLst/>
                <a:latin typeface="+mn-lt"/>
                <a:ea typeface="+mn-ea"/>
                <a:cs typeface="+mn-cs"/>
              </a:rPr>
              <a:t>Alongside the increase in numbers of activation programmes was the reorganisation of the Irish employment services and an increased emphasis on the activation of the long-term unemployed.</a:t>
            </a:r>
          </a:p>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12</a:t>
            </a:fld>
            <a:endParaRPr lang="en-IE"/>
          </a:p>
        </p:txBody>
      </p:sp>
    </p:spTree>
    <p:extLst>
      <p:ext uri="{BB962C8B-B14F-4D97-AF65-F5344CB8AC3E}">
        <p14:creationId xmlns:p14="http://schemas.microsoft.com/office/powerpoint/2010/main" val="263406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IE" sz="1200" b="0" i="0" u="none" strike="noStrike" kern="1200" baseline="0" dirty="0" smtClean="0">
                <a:solidFill>
                  <a:schemeClr val="tx1"/>
                </a:solidFill>
                <a:latin typeface="+mn-lt"/>
                <a:ea typeface="+mn-ea"/>
                <a:cs typeface="+mn-cs"/>
              </a:rPr>
              <a:t>While the first Pathways to Work strategy focused on </a:t>
            </a:r>
            <a:r>
              <a:rPr lang="en-US" sz="1200" b="0" i="0" u="none" strike="noStrike" kern="1200" baseline="0" dirty="0" smtClean="0">
                <a:solidFill>
                  <a:schemeClr val="tx1"/>
                </a:solidFill>
                <a:latin typeface="+mn-lt"/>
                <a:ea typeface="+mn-ea"/>
                <a:cs typeface="+mn-cs"/>
              </a:rPr>
              <a:t>helping unemployed people stay in contact with the active labour market, maintaining and updating the currency of their work skills, and engaging in meaningful occupational activity in the absence of paid open-labour market work, as well as reforming existing institutions that provide services for the unemployed, </a:t>
            </a:r>
            <a:r>
              <a:rPr lang="en-IE" sz="1200" b="0" i="0" u="none" strike="noStrike" kern="1200" baseline="0" dirty="0" smtClean="0">
                <a:solidFill>
                  <a:schemeClr val="tx1"/>
                </a:solidFill>
                <a:latin typeface="+mn-lt"/>
                <a:ea typeface="+mn-ea"/>
                <a:cs typeface="+mn-cs"/>
              </a:rPr>
              <a:t>the most recent one has been adapted to the current economic recovery situation.</a:t>
            </a:r>
          </a:p>
          <a:p>
            <a:pPr marL="0" indent="0">
              <a:buFont typeface="Arial" panose="020B0604020202020204" pitchFamily="34" charset="0"/>
              <a:buNone/>
            </a:pPr>
            <a:endParaRPr lang="en-IE"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IE" sz="1200" b="0" i="0" u="none" strike="noStrike" kern="1200" baseline="0" dirty="0" smtClean="0">
                <a:solidFill>
                  <a:schemeClr val="tx1"/>
                </a:solidFill>
                <a:latin typeface="+mn-lt"/>
                <a:ea typeface="+mn-ea"/>
                <a:cs typeface="+mn-cs"/>
              </a:rPr>
              <a:t>The 2016-2020 Pathways to Work strategy has shifted to focus on activation in a time of recovery and growth as opposed to activation in a time of recession.</a:t>
            </a:r>
            <a:r>
              <a:rPr lang="en-US" sz="1200" b="0" i="0" u="none" strike="noStrike" kern="1200" baseline="0" dirty="0" smtClean="0">
                <a:solidFill>
                  <a:schemeClr val="tx1"/>
                </a:solidFill>
                <a:latin typeface="+mn-lt"/>
                <a:ea typeface="+mn-ea"/>
                <a:cs typeface="+mn-cs"/>
              </a:rPr>
              <a:t> Given the reforming of the services for the unemployed has been complete, this strand has been dropped and replaced by a new strand which focuses on  developing high quality  and high performing further education and training services.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addition, a new strand has been </a:t>
            </a:r>
            <a:r>
              <a:rPr lang="en-IE" sz="1200" b="0" i="0" u="none" strike="noStrike" kern="1200" baseline="0" dirty="0" smtClean="0">
                <a:solidFill>
                  <a:schemeClr val="tx1"/>
                </a:solidFill>
                <a:latin typeface="+mn-lt"/>
                <a:ea typeface="+mn-ea"/>
                <a:cs typeface="+mn-cs"/>
              </a:rPr>
              <a:t>added called </a:t>
            </a:r>
            <a:r>
              <a:rPr lang="en-US" sz="1200" b="0" i="1" u="none" strike="noStrike" kern="1200" baseline="0" dirty="0" smtClean="0">
                <a:solidFill>
                  <a:schemeClr val="tx1"/>
                </a:solidFill>
                <a:latin typeface="+mn-lt"/>
                <a:ea typeface="+mn-ea"/>
                <a:cs typeface="+mn-cs"/>
              </a:rPr>
              <a:t>Building Workforce Skills.  </a:t>
            </a:r>
            <a:r>
              <a:rPr lang="en-US" sz="1200" b="0" i="0" u="none" strike="noStrike" kern="1200" baseline="0" dirty="0" smtClean="0">
                <a:solidFill>
                  <a:schemeClr val="tx1"/>
                </a:solidFill>
                <a:latin typeface="+mn-lt"/>
                <a:ea typeface="+mn-ea"/>
                <a:cs typeface="+mn-cs"/>
              </a:rPr>
              <a:t>This aims through co-operation with the education and training sectors and to continuously develop the labour force and to provide job seekers with the opportunities to develop the skills and competencies required to access and sustain employment. This includes improving the FET provision, higher education, apprenticeships,  and more generally developing a culture of evaluation within the sector.</a:t>
            </a:r>
          </a:p>
          <a:p>
            <a:pPr marL="457200" lvl="1" indent="0">
              <a:buFont typeface="Arial" panose="020B0604020202020204" pitchFamily="34" charset="0"/>
              <a:buNone/>
            </a:pPr>
            <a:endParaRPr lang="en-IE" sz="1200" b="0" i="0" u="none" strike="noStrike" kern="1200" baseline="0" dirty="0" smtClean="0">
              <a:solidFill>
                <a:schemeClr val="tx1"/>
              </a:solidFill>
              <a:latin typeface="+mn-lt"/>
              <a:ea typeface="+mn-ea"/>
              <a:cs typeface="+mn-cs"/>
            </a:endParaRPr>
          </a:p>
          <a:p>
            <a:r>
              <a:rPr lang="en-IE" dirty="0" smtClean="0"/>
              <a:t>I</a:t>
            </a:r>
          </a:p>
          <a:p>
            <a:endParaRPr lang="en-IE" dirty="0" smtClean="0"/>
          </a:p>
        </p:txBody>
      </p:sp>
      <p:sp>
        <p:nvSpPr>
          <p:cNvPr id="4" name="Slide Number Placeholder 3"/>
          <p:cNvSpPr>
            <a:spLocks noGrp="1"/>
          </p:cNvSpPr>
          <p:nvPr>
            <p:ph type="sldNum" sz="quarter" idx="10"/>
          </p:nvPr>
        </p:nvSpPr>
        <p:spPr/>
        <p:txBody>
          <a:bodyPr/>
          <a:lstStyle/>
          <a:p>
            <a:fld id="{E9668EB9-45F3-4D8F-8FCC-BCF3F6184E84}" type="slidenum">
              <a:rPr lang="en-IE" smtClean="0"/>
              <a:t>13</a:t>
            </a:fld>
            <a:endParaRPr lang="en-IE"/>
          </a:p>
        </p:txBody>
      </p:sp>
    </p:spTree>
    <p:extLst>
      <p:ext uri="{BB962C8B-B14F-4D97-AF65-F5344CB8AC3E}">
        <p14:creationId xmlns:p14="http://schemas.microsoft.com/office/powerpoint/2010/main" val="88893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percentage of very long-term unemployed out of the total unemployed will continue to grow. Therefore, this poses the question of how </a:t>
            </a:r>
            <a:r>
              <a:rPr lang="en-US" sz="1200" b="0" i="0" u="none" strike="noStrike" kern="1200" baseline="0" dirty="0" err="1" smtClean="0">
                <a:solidFill>
                  <a:schemeClr val="tx1"/>
                </a:solidFill>
                <a:latin typeface="+mn-lt"/>
                <a:ea typeface="+mn-ea"/>
                <a:cs typeface="+mn-cs"/>
              </a:rPr>
              <a:t>Intreo</a:t>
            </a:r>
            <a:r>
              <a:rPr lang="en-US" sz="1200" b="0" i="0" u="none" strike="noStrike" kern="1200" baseline="0" dirty="0" smtClean="0">
                <a:solidFill>
                  <a:schemeClr val="tx1"/>
                </a:solidFill>
                <a:latin typeface="+mn-lt"/>
                <a:ea typeface="+mn-ea"/>
                <a:cs typeface="+mn-cs"/>
              </a:rPr>
              <a:t> which was primarily tasked with supporting the short-term unemployed will address the diverse needs of the very long-term unemployed.</a:t>
            </a:r>
          </a:p>
        </p:txBody>
      </p:sp>
      <p:sp>
        <p:nvSpPr>
          <p:cNvPr id="4" name="Slide Number Placeholder 3"/>
          <p:cNvSpPr>
            <a:spLocks noGrp="1"/>
          </p:cNvSpPr>
          <p:nvPr>
            <p:ph type="sldNum" sz="quarter" idx="10"/>
          </p:nvPr>
        </p:nvSpPr>
        <p:spPr/>
        <p:txBody>
          <a:bodyPr/>
          <a:lstStyle/>
          <a:p>
            <a:fld id="{E9668EB9-45F3-4D8F-8FCC-BCF3F6184E84}" type="slidenum">
              <a:rPr lang="en-IE" smtClean="0"/>
              <a:t>14</a:t>
            </a:fld>
            <a:endParaRPr lang="en-IE"/>
          </a:p>
        </p:txBody>
      </p:sp>
    </p:spTree>
    <p:extLst>
      <p:ext uri="{BB962C8B-B14F-4D97-AF65-F5344CB8AC3E}">
        <p14:creationId xmlns:p14="http://schemas.microsoft.com/office/powerpoint/2010/main" val="421184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Irish National Economic and Social Council (2014) </a:t>
            </a:r>
          </a:p>
          <a:p>
            <a:r>
              <a:rPr lang="en-US" sz="1200" b="0" i="0" u="none" strike="noStrike" kern="1200" baseline="0" dirty="0" smtClean="0">
                <a:solidFill>
                  <a:schemeClr val="tx1"/>
                </a:solidFill>
                <a:latin typeface="+mn-lt"/>
                <a:ea typeface="+mn-ea"/>
                <a:cs typeface="+mn-cs"/>
              </a:rPr>
              <a:t>Very Low Work Intensity in Ireland – 25% Irish households </a:t>
            </a:r>
          </a:p>
          <a:p>
            <a:r>
              <a:rPr lang="en-US" sz="1200" b="0" i="0" u="none" strike="noStrike" kern="1200" baseline="0" dirty="0" smtClean="0">
                <a:solidFill>
                  <a:schemeClr val="tx1"/>
                </a:solidFill>
                <a:latin typeface="+mn-lt"/>
                <a:ea typeface="+mn-ea"/>
                <a:cs typeface="+mn-cs"/>
              </a:rPr>
              <a:t>High risk of poverty, are more likely to have no educational qualifications, to be single or parenting alone, to have a disability or to live with someone who has. </a:t>
            </a:r>
          </a:p>
          <a:p>
            <a:r>
              <a:rPr lang="en-US" sz="1200" b="0" i="0" u="none" strike="noStrike" kern="1200" baseline="0" dirty="0" smtClean="0">
                <a:solidFill>
                  <a:schemeClr val="tx1"/>
                </a:solidFill>
                <a:latin typeface="+mn-lt"/>
                <a:ea typeface="+mn-ea"/>
                <a:cs typeface="+mn-cs"/>
              </a:rPr>
              <a:t>Children a third of those in such households. </a:t>
            </a:r>
          </a:p>
          <a:p>
            <a:r>
              <a:rPr lang="en-US" sz="1200" b="0" i="0" u="none" strike="noStrike" kern="1200" baseline="0" dirty="0" smtClean="0">
                <a:solidFill>
                  <a:schemeClr val="tx1"/>
                </a:solidFill>
                <a:latin typeface="+mn-lt"/>
                <a:ea typeface="+mn-ea"/>
                <a:cs typeface="+mn-cs"/>
              </a:rPr>
              <a:t>Activation measures - but must also include services addressing adult literacy, child development, family support, addiction services, disability services, housing, education and training, public employment, community employment, </a:t>
            </a:r>
            <a:endParaRPr lang="en-IE" dirty="0" smtClean="0"/>
          </a:p>
          <a:p>
            <a:endParaRPr lang="en-IE" dirty="0" smtClean="0"/>
          </a:p>
          <a:p>
            <a:endParaRPr lang="en-IE" dirty="0" smtClean="0"/>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15</a:t>
            </a:fld>
            <a:endParaRPr lang="en-IE"/>
          </a:p>
        </p:txBody>
      </p:sp>
    </p:spTree>
    <p:extLst>
      <p:ext uri="{BB962C8B-B14F-4D97-AF65-F5344CB8AC3E}">
        <p14:creationId xmlns:p14="http://schemas.microsoft.com/office/powerpoint/2010/main" val="264317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IE" sz="1200" kern="1200" dirty="0" smtClean="0">
                <a:solidFill>
                  <a:schemeClr val="tx1"/>
                </a:solidFill>
                <a:effectLst/>
                <a:latin typeface="+mn-lt"/>
                <a:ea typeface="+mn-ea"/>
                <a:cs typeface="+mn-cs"/>
              </a:rPr>
              <a:t>Employment services predominant focus is on work first (for the JA/JB clients who are unemployed) and not on long term sustainability (prefer to leave this up to the market and individuals).</a:t>
            </a:r>
            <a:endParaRPr lang="en-US" sz="1200" b="0" i="0" u="none" strike="noStrike" kern="1200" baseline="0" dirty="0" smtClean="0">
              <a:solidFill>
                <a:schemeClr val="tx1"/>
              </a:solidFill>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16</a:t>
            </a:fld>
            <a:endParaRPr lang="en-IE"/>
          </a:p>
        </p:txBody>
      </p:sp>
    </p:spTree>
    <p:extLst>
      <p:ext uri="{BB962C8B-B14F-4D97-AF65-F5344CB8AC3E}">
        <p14:creationId xmlns:p14="http://schemas.microsoft.com/office/powerpoint/2010/main" val="1895061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19</a:t>
            </a:fld>
            <a:endParaRPr lang="en-IE"/>
          </a:p>
        </p:txBody>
      </p:sp>
    </p:spTree>
    <p:extLst>
      <p:ext uri="{BB962C8B-B14F-4D97-AF65-F5344CB8AC3E}">
        <p14:creationId xmlns:p14="http://schemas.microsoft.com/office/powerpoint/2010/main" val="189571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Unlike most European countries, almost all social welfare payments are flat-rated with increases in respect of qualified adults and children and only maternity benefit currently income related within Ireland.</a:t>
            </a:r>
          </a:p>
          <a:p>
            <a:endParaRPr lang="en-IE" baseline="0" dirty="0" smtClean="0"/>
          </a:p>
          <a:p>
            <a:r>
              <a:rPr lang="en-IE" baseline="0" dirty="0" smtClean="0"/>
              <a:t>Three types of income support payments exist:</a:t>
            </a:r>
          </a:p>
          <a:p>
            <a:endParaRPr lang="en-I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Social Insurance or contributory benefits- This covers all private and public employees and is funded on a pay-as-you-go basis with contributions paid by employers and employees and any shortfall met by the Irish state. It covers risks of old age, disability, unemployment, invalidity, occupational injuries, survivorship and maternity with long-term benefits being more limited for the self-employed.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Social Assistance or means-tested payments-  Provides benefits in respect of traditional insurance categories, payments for lone parents, residual supplementary welfare allowance for persons whose means are insufficient to meet their needs, and allowance for carers and an earnings-related payment for low-income families in employment (family income supplement).This is funded out of general taxation.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The last one, the universal child benefit (CB) is residence based and is unique in that it is unrelated to income or previous contributions.</a:t>
            </a:r>
          </a:p>
          <a:p>
            <a:pPr marL="171450" indent="-171450">
              <a:buFont typeface="Arial" panose="020B0604020202020204" pitchFamily="34" charset="0"/>
              <a:buChar char="•"/>
            </a:pPr>
            <a:endParaRPr lang="en-IE" dirty="0" smtClean="0"/>
          </a:p>
          <a:p>
            <a:pPr marL="171450" indent="-171450">
              <a:buFont typeface="Arial" panose="020B0604020202020204" pitchFamily="34" charset="0"/>
              <a:buChar char="•"/>
            </a:pPr>
            <a:r>
              <a:rPr lang="en-US" dirty="0" smtClean="0"/>
              <a:t>The</a:t>
            </a:r>
            <a:r>
              <a:rPr lang="en-US" baseline="0" dirty="0" smtClean="0"/>
              <a:t> </a:t>
            </a:r>
            <a:r>
              <a:rPr lang="en-US" dirty="0" smtClean="0"/>
              <a:t>guaranteed minimum income schemes are the ultimate safety nets that are active when the</a:t>
            </a:r>
            <a:r>
              <a:rPr lang="en-US" baseline="0" dirty="0" smtClean="0"/>
              <a:t> </a:t>
            </a:r>
            <a:r>
              <a:rPr lang="en-US" dirty="0" smtClean="0"/>
              <a:t>primary income distribution schemes (work, family, social security) fail to provide a decent income level. This is</a:t>
            </a:r>
            <a:r>
              <a:rPr lang="en-US" baseline="0" dirty="0" smtClean="0"/>
              <a:t> funded out of general taxation.</a:t>
            </a:r>
            <a:endParaRPr lang="en-US" dirty="0" smtClean="0"/>
          </a:p>
          <a:p>
            <a:pPr marL="171450" indent="-171450">
              <a:buFont typeface="Arial" panose="020B0604020202020204" pitchFamily="34" charset="0"/>
              <a:buChar char="•"/>
            </a:pPr>
            <a:endParaRPr lang="en-US" dirty="0" smtClean="0"/>
          </a:p>
          <a:p>
            <a:r>
              <a:rPr lang="en-US" sz="1200" b="0" i="1" u="none" strike="noStrike" kern="1200" baseline="0" dirty="0" smtClean="0">
                <a:solidFill>
                  <a:schemeClr val="tx1"/>
                </a:solidFill>
                <a:latin typeface="+mn-lt"/>
                <a:ea typeface="+mn-ea"/>
                <a:cs typeface="+mn-cs"/>
              </a:rPr>
              <a:t>A guaranteed minimum income is the expression of a universal non-contributory</a:t>
            </a:r>
          </a:p>
          <a:p>
            <a:r>
              <a:rPr lang="en-US" sz="1200" b="0" i="1" u="none" strike="noStrike" kern="1200" baseline="0" dirty="0" smtClean="0">
                <a:solidFill>
                  <a:schemeClr val="tx1"/>
                </a:solidFill>
                <a:latin typeface="+mn-lt"/>
                <a:ea typeface="+mn-ea"/>
                <a:cs typeface="+mn-cs"/>
              </a:rPr>
              <a:t>subjective and non-discretionary right to social assistance, granted generally under</a:t>
            </a:r>
          </a:p>
          <a:p>
            <a:r>
              <a:rPr lang="en-US" sz="1200" b="0" i="1" u="none" strike="noStrike" kern="1200" baseline="0" dirty="0" smtClean="0">
                <a:solidFill>
                  <a:schemeClr val="tx1"/>
                </a:solidFill>
                <a:latin typeface="+mn-lt"/>
                <a:ea typeface="+mn-ea"/>
                <a:cs typeface="+mn-cs"/>
              </a:rPr>
              <a:t>the form of a means-tested differential income. As main pillar of a dedicated scheme, it</a:t>
            </a:r>
          </a:p>
          <a:p>
            <a:r>
              <a:rPr lang="en-US" sz="1200" b="0" i="1" u="none" strike="noStrike" kern="1200" baseline="0" dirty="0" smtClean="0">
                <a:solidFill>
                  <a:schemeClr val="tx1"/>
                </a:solidFill>
                <a:latin typeface="+mn-lt"/>
                <a:ea typeface="+mn-ea"/>
                <a:cs typeface="+mn-cs"/>
              </a:rPr>
              <a:t>acts as (part of) the ultimate safety net of social protection in order to prevent</a:t>
            </a:r>
          </a:p>
          <a:p>
            <a:r>
              <a:rPr lang="en-US" sz="1200" b="0" i="1" u="none" strike="noStrike" kern="1200" baseline="0" dirty="0" smtClean="0">
                <a:solidFill>
                  <a:schemeClr val="tx1"/>
                </a:solidFill>
                <a:latin typeface="+mn-lt"/>
                <a:ea typeface="+mn-ea"/>
                <a:cs typeface="+mn-cs"/>
              </a:rPr>
              <a:t>individual or households, which are not covered by other social protection schemes</a:t>
            </a:r>
          </a:p>
          <a:p>
            <a:r>
              <a:rPr lang="en-US" sz="1200" b="0" i="1" u="none" strike="noStrike" kern="1200" baseline="0" dirty="0" smtClean="0">
                <a:solidFill>
                  <a:schemeClr val="tx1"/>
                </a:solidFill>
                <a:latin typeface="+mn-lt"/>
                <a:ea typeface="+mn-ea"/>
                <a:cs typeface="+mn-cs"/>
              </a:rPr>
              <a:t>and with insufficient resources to support themselves, to fall into (severe) poverty or</a:t>
            </a:r>
          </a:p>
          <a:p>
            <a:r>
              <a:rPr lang="en-US" sz="1200" b="0" i="1" u="none" strike="noStrike" kern="1200" baseline="0" dirty="0" smtClean="0">
                <a:solidFill>
                  <a:schemeClr val="tx1"/>
                </a:solidFill>
                <a:latin typeface="+mn-lt"/>
                <a:ea typeface="+mn-ea"/>
                <a:cs typeface="+mn-cs"/>
              </a:rPr>
              <a:t>under decent living standards as perceived in national societies.</a:t>
            </a:r>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20</a:t>
            </a:fld>
            <a:endParaRPr lang="en-IE"/>
          </a:p>
        </p:txBody>
      </p:sp>
    </p:spTree>
    <p:extLst>
      <p:ext uri="{BB962C8B-B14F-4D97-AF65-F5344CB8AC3E}">
        <p14:creationId xmlns:p14="http://schemas.microsoft.com/office/powerpoint/2010/main" val="231227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3</a:t>
            </a:fld>
            <a:endParaRPr lang="en-IE"/>
          </a:p>
        </p:txBody>
      </p:sp>
    </p:spTree>
    <p:extLst>
      <p:ext uri="{BB962C8B-B14F-4D97-AF65-F5344CB8AC3E}">
        <p14:creationId xmlns:p14="http://schemas.microsoft.com/office/powerpoint/2010/main" val="299020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E9668EB9-45F3-4D8F-8FCC-BCF3F6184E84}" type="slidenum">
              <a:rPr lang="en-IE" smtClean="0"/>
              <a:t>4</a:t>
            </a:fld>
            <a:endParaRPr lang="en-IE"/>
          </a:p>
        </p:txBody>
      </p:sp>
    </p:spTree>
    <p:extLst>
      <p:ext uri="{BB962C8B-B14F-4D97-AF65-F5344CB8AC3E}">
        <p14:creationId xmlns:p14="http://schemas.microsoft.com/office/powerpoint/2010/main" val="97196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err="1" smtClean="0">
                <a:solidFill>
                  <a:schemeClr val="tx1"/>
                </a:solidFill>
                <a:latin typeface="+mn-lt"/>
                <a:ea typeface="+mn-ea"/>
                <a:cs typeface="+mn-cs"/>
              </a:rPr>
              <a:t>Esping</a:t>
            </a:r>
            <a:r>
              <a:rPr lang="en-US" sz="1200" b="0" i="0" u="none" strike="noStrike" kern="1200" baseline="0" dirty="0" smtClean="0">
                <a:solidFill>
                  <a:schemeClr val="tx1"/>
                </a:solidFill>
                <a:latin typeface="+mn-lt"/>
                <a:ea typeface="+mn-ea"/>
                <a:cs typeface="+mn-cs"/>
              </a:rPr>
              <a:t>-Andersen is perhaps most well-known for his classification of welfare states into three worlds or models. He allocates countries according to the extent of decommodification (i.e. </a:t>
            </a:r>
            <a:r>
              <a:rPr lang="en-IE" baseline="0" dirty="0" smtClean="0"/>
              <a:t>the extent to which an entitlement benefit contributes to a reduction in market dependency of individuals)</a:t>
            </a:r>
            <a:r>
              <a:rPr lang="en-US" sz="1200" b="0" i="0" u="none" strike="noStrike" kern="1200" baseline="0" dirty="0" smtClean="0">
                <a:solidFill>
                  <a:schemeClr val="tx1"/>
                </a:solidFill>
                <a:latin typeface="+mn-lt"/>
                <a:ea typeface="+mn-ea"/>
                <a:cs typeface="+mn-cs"/>
              </a:rPr>
              <a:t>, </a:t>
            </a:r>
            <a:r>
              <a:rPr lang="en-IE" baseline="0" dirty="0" smtClean="0"/>
              <a:t>the degree of social stratification among particular classes (i.e. measured by tax/expenditure ratio) and the different arrangements and relationships between the state, market and family.</a:t>
            </a:r>
            <a:r>
              <a:rPr lang="en-US" sz="1200" b="0" i="0" u="none" strike="noStrike" kern="1200" baseline="0" dirty="0" smtClean="0">
                <a:solidFill>
                  <a:schemeClr val="tx1"/>
                </a:solidFill>
                <a:latin typeface="+mn-lt"/>
                <a:ea typeface="+mn-ea"/>
                <a:cs typeface="+mn-cs"/>
              </a:rPr>
              <a:t>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first model, </a:t>
            </a:r>
            <a:r>
              <a:rPr lang="en-US" sz="1200" b="0" i="1" u="none" strike="noStrike" kern="1200" baseline="0" dirty="0" smtClean="0">
                <a:solidFill>
                  <a:schemeClr val="tx1"/>
                </a:solidFill>
                <a:latin typeface="+mn-lt"/>
                <a:ea typeface="+mn-ea"/>
                <a:cs typeface="+mn-cs"/>
              </a:rPr>
              <a:t>the Social-Democratic Model </a:t>
            </a:r>
            <a:r>
              <a:rPr lang="en-US" sz="1200" b="0" i="0" u="none" strike="noStrike" kern="1200" baseline="0" dirty="0" smtClean="0">
                <a:solidFill>
                  <a:schemeClr val="tx1"/>
                </a:solidFill>
                <a:latin typeface="+mn-lt"/>
                <a:ea typeface="+mn-ea"/>
                <a:cs typeface="+mn-cs"/>
              </a:rPr>
              <a:t>(which primarily includes Scandinavian countries), provides universal benefits in a way that replaces both family and market responsibilities. Social welfare addresses all citizens according to need and is supplied through a comprehensive network of public and local services complementing income </a:t>
            </a:r>
            <a:r>
              <a:rPr lang="en-IE" sz="1200" b="0" i="0" u="none" strike="noStrike" kern="1200" baseline="0" dirty="0" smtClean="0">
                <a:solidFill>
                  <a:schemeClr val="tx1"/>
                </a:solidFill>
                <a:latin typeface="+mn-lt"/>
                <a:ea typeface="+mn-ea"/>
                <a:cs typeface="+mn-cs"/>
              </a:rPr>
              <a:t>support schemes.</a:t>
            </a:r>
            <a:endParaRPr lang="en-I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baseline="0" dirty="0" smtClean="0"/>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The second model </a:t>
            </a:r>
            <a:r>
              <a:rPr lang="fr-FR" sz="1200" b="0" i="0" u="none" strike="noStrike" kern="1200" baseline="0" dirty="0" err="1" smtClean="0">
                <a:solidFill>
                  <a:schemeClr val="tx1"/>
                </a:solidFill>
                <a:latin typeface="+mn-lt"/>
                <a:ea typeface="+mn-ea"/>
                <a:cs typeface="+mn-cs"/>
              </a:rPr>
              <a:t>is</a:t>
            </a:r>
            <a:r>
              <a:rPr lang="fr-FR" sz="1200" b="0" i="1" u="none" strike="noStrike" kern="1200" baseline="0" dirty="0" smtClean="0">
                <a:solidFill>
                  <a:schemeClr val="tx1"/>
                </a:solidFill>
                <a:latin typeface="+mn-lt"/>
                <a:ea typeface="+mn-ea"/>
                <a:cs typeface="+mn-cs"/>
              </a:rPr>
              <a:t> the Conservative-</a:t>
            </a:r>
            <a:r>
              <a:rPr lang="fr-FR" sz="1200" b="0" i="1" u="none" strike="noStrike" kern="1200" baseline="0" dirty="0" err="1" smtClean="0">
                <a:solidFill>
                  <a:schemeClr val="tx1"/>
                </a:solidFill>
                <a:latin typeface="+mn-lt"/>
                <a:ea typeface="+mn-ea"/>
                <a:cs typeface="+mn-cs"/>
              </a:rPr>
              <a:t>Corporatist</a:t>
            </a:r>
            <a:r>
              <a:rPr lang="fr-FR" sz="1200" b="0" i="1" u="none" strike="noStrike" kern="1200" baseline="0" dirty="0" smtClean="0">
                <a:solidFill>
                  <a:schemeClr val="tx1"/>
                </a:solidFill>
                <a:latin typeface="+mn-lt"/>
                <a:ea typeface="+mn-ea"/>
                <a:cs typeface="+mn-cs"/>
              </a:rPr>
              <a:t> model.  </a:t>
            </a:r>
            <a:r>
              <a:rPr lang="fr-FR" sz="1200" b="0" i="0" u="none" strike="noStrike" kern="1200" baseline="0" dirty="0" smtClean="0">
                <a:solidFill>
                  <a:schemeClr val="tx1"/>
                </a:solidFill>
                <a:latin typeface="+mn-lt"/>
                <a:ea typeface="+mn-ea"/>
                <a:cs typeface="+mn-cs"/>
              </a:rPr>
              <a:t>This model </a:t>
            </a:r>
            <a:r>
              <a:rPr lang="en-US" sz="1200" b="0" i="0" u="none" strike="noStrike" kern="1200" baseline="0" dirty="0" smtClean="0">
                <a:solidFill>
                  <a:schemeClr val="tx1"/>
                </a:solidFill>
                <a:latin typeface="+mn-lt"/>
                <a:ea typeface="+mn-ea"/>
                <a:cs typeface="+mn-cs"/>
              </a:rPr>
              <a:t>assumes that social welfare is categorical and meritocratic, as eligibility to schemes is highly related to the present or past work-status of the family achieved through the position of the (male) breadwinner(s). Welfare is aimed at income maintenance of the worker and its family through a strong social insurance system based on contributions. The family is the prevailing social agency strongly supported by specific targeted in-kind and monetary state </a:t>
            </a:r>
            <a:r>
              <a:rPr lang="en-IE" sz="1200" b="0" i="0" u="none" strike="noStrike" kern="1200" baseline="0" dirty="0" smtClean="0">
                <a:solidFill>
                  <a:schemeClr val="tx1"/>
                </a:solidFill>
                <a:latin typeface="+mn-lt"/>
                <a:ea typeface="+mn-ea"/>
                <a:cs typeface="+mn-cs"/>
              </a:rPr>
              <a:t>provisions (active subsidiarity).</a:t>
            </a:r>
            <a:endParaRPr lang="en-IE" sz="1200" b="0" i="1"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i="1"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i="0" u="none" strike="noStrike" kern="1200" baseline="0" dirty="0" smtClean="0">
                <a:solidFill>
                  <a:schemeClr val="tx1"/>
                </a:solidFill>
                <a:latin typeface="+mn-lt"/>
                <a:ea typeface="+mn-ea"/>
                <a:cs typeface="+mn-cs"/>
              </a:rPr>
              <a:t>The last model is the </a:t>
            </a:r>
            <a:r>
              <a:rPr lang="en-IE" sz="1200" b="0" i="1" u="none" strike="noStrike" kern="1200" baseline="0" dirty="0" smtClean="0">
                <a:solidFill>
                  <a:schemeClr val="tx1"/>
                </a:solidFill>
                <a:latin typeface="+mn-lt"/>
                <a:ea typeface="+mn-ea"/>
                <a:cs typeface="+mn-cs"/>
              </a:rPr>
              <a:t>Liberal Anglo-Saxon model. </a:t>
            </a:r>
            <a:r>
              <a:rPr lang="en-IE" sz="1200" b="0" i="0" u="none" strike="noStrike" kern="1200" baseline="0" dirty="0" smtClean="0">
                <a:solidFill>
                  <a:schemeClr val="tx1"/>
                </a:solidFill>
                <a:latin typeface="+mn-lt"/>
                <a:ea typeface="+mn-ea"/>
                <a:cs typeface="+mn-cs"/>
              </a:rPr>
              <a:t>This model assumes that the</a:t>
            </a:r>
            <a:r>
              <a:rPr lang="en-IE"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role of the welfare state is relatively residual and it intervenes only when both the market and the family have failed in allocating resources, with the market being prevalent for regulation and integration. Provisions are flat-rated, means-tested and selective (targeted) in combination with universal public service (health), the base in the fight against poverty being the individual in need.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Ireland is situated within the liberal (or Anglo-Saxon) model of welfare typologies. This is due to its relatively low </a:t>
            </a:r>
            <a:r>
              <a:rPr lang="en-IE" baseline="0" dirty="0" err="1" smtClean="0"/>
              <a:t>decommodifcation</a:t>
            </a:r>
            <a:r>
              <a:rPr lang="en-IE" baseline="0" dirty="0" smtClean="0"/>
              <a:t> of social welfare policies, and its low degree of liberalism in social stratification (i.e. extent to which social stratification is enhanced or mitigated by social policy). Obviously the degree of liberalisation varies significantly within this category, and is highly dependent on the analytical focus and specific indicators used.  In this case were related to the extent of </a:t>
            </a:r>
            <a:r>
              <a:rPr lang="en-IE" baseline="0" dirty="0" err="1" smtClean="0"/>
              <a:t>decommodification</a:t>
            </a:r>
            <a:r>
              <a:rPr lang="en-IE" baseline="0" dirty="0" smtClean="0"/>
              <a:t> of the social transfers: pension coverage, sickness and unemployment.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aseline="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668EB9-45F3-4D8F-8FCC-BCF3F6184E84}" type="slidenum">
              <a:rPr lang="en-IE" smtClean="0"/>
              <a:t>5</a:t>
            </a:fld>
            <a:endParaRPr lang="en-IE"/>
          </a:p>
        </p:txBody>
      </p:sp>
    </p:spTree>
    <p:extLst>
      <p:ext uri="{BB962C8B-B14F-4D97-AF65-F5344CB8AC3E}">
        <p14:creationId xmlns:p14="http://schemas.microsoft.com/office/powerpoint/2010/main" val="122900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Critics argue </a:t>
            </a:r>
            <a:r>
              <a:rPr lang="en-US" sz="1200" b="0" i="0" u="none" strike="noStrike" kern="1200" baseline="0" dirty="0" err="1" smtClean="0">
                <a:solidFill>
                  <a:schemeClr val="tx1"/>
                </a:solidFill>
                <a:latin typeface="+mn-lt"/>
                <a:ea typeface="+mn-ea"/>
                <a:cs typeface="+mn-cs"/>
              </a:rPr>
              <a:t>Esping</a:t>
            </a:r>
            <a:r>
              <a:rPr lang="en-US" sz="1200" b="0" i="0" u="none" strike="noStrike" kern="1200" baseline="0" dirty="0" smtClean="0">
                <a:solidFill>
                  <a:schemeClr val="tx1"/>
                </a:solidFill>
                <a:latin typeface="+mn-lt"/>
                <a:ea typeface="+mn-ea"/>
                <a:cs typeface="+mn-cs"/>
              </a:rPr>
              <a:t>-Andersen neglected the inclusion of the Mediterranean countries, with the exception of Italy, which he included in a continental/corporatist model. Instead, a distinct Mediterranean/Southern model is argued to exist. This regime appears as a mix of characteristics from the corporatist-continental regime and its strong family orientation and work-related social insurance base with universal public services (health) but weak State support. Benefits are lower and the fight against poverty is more targeted to family in need, although less resources are dedicated to family policies (passive subsidiarity) and to other contributory and means-tested schemes, which results in a overload of family responsibility for social care with a low state welfare support, notably in terms of services. Policies are highly segmented and targeted to particular categories.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Ireland for instance is traditionally incorporated in the liberal Anglo-Saxon cluster but shows also some common characteristics with the conservative regime (breadwinner model) and the Mediterranean </a:t>
            </a:r>
            <a:r>
              <a:rPr lang="en-US" sz="1200" b="0" i="0" u="none" strike="noStrike" kern="1200" baseline="0" dirty="0" err="1" smtClean="0">
                <a:solidFill>
                  <a:schemeClr val="tx1"/>
                </a:solidFill>
                <a:latin typeface="+mn-lt"/>
                <a:ea typeface="+mn-ea"/>
                <a:cs typeface="+mn-cs"/>
              </a:rPr>
              <a:t>Familialistic</a:t>
            </a:r>
            <a:r>
              <a:rPr lang="en-US" sz="1200" b="0" i="0" u="none" strike="noStrike" kern="1200" baseline="0" dirty="0" smtClean="0">
                <a:solidFill>
                  <a:schemeClr val="tx1"/>
                </a:solidFill>
                <a:latin typeface="+mn-lt"/>
                <a:ea typeface="+mn-ea"/>
                <a:cs typeface="+mn-cs"/>
              </a:rPr>
              <a:t> model (high </a:t>
            </a:r>
            <a:r>
              <a:rPr lang="en-IE" sz="1200" b="0" i="0" u="none" strike="noStrike" kern="1200" baseline="0" dirty="0" smtClean="0">
                <a:solidFill>
                  <a:schemeClr val="tx1"/>
                </a:solidFill>
                <a:latin typeface="+mn-lt"/>
                <a:ea typeface="+mn-ea"/>
                <a:cs typeface="+mn-cs"/>
              </a:rPr>
              <a:t>dependency on the family).</a:t>
            </a:r>
            <a:endParaRPr lang="en-IE"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Gender analysis also suggests that there are whole areas of social policy that </a:t>
            </a:r>
            <a:r>
              <a:rPr lang="en-US" sz="1200" b="0" i="0" u="none" strike="noStrike" kern="1200" baseline="0" dirty="0" err="1" smtClean="0">
                <a:solidFill>
                  <a:schemeClr val="tx1"/>
                </a:solidFill>
                <a:latin typeface="+mn-lt"/>
                <a:ea typeface="+mn-ea"/>
                <a:cs typeface="+mn-cs"/>
              </a:rPr>
              <a:t>Esping</a:t>
            </a:r>
            <a:r>
              <a:rPr lang="en-US" sz="1200" b="0" i="0" u="none" strike="noStrike" kern="1200" baseline="0" dirty="0" smtClean="0">
                <a:solidFill>
                  <a:schemeClr val="tx1"/>
                </a:solidFill>
                <a:latin typeface="+mn-lt"/>
                <a:ea typeface="+mn-ea"/>
                <a:cs typeface="+mn-cs"/>
              </a:rPr>
              <a:t>-Andersen misses, such as a systematic discussion of the family’s place in the provision of welfare and 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Moreover this classification does not take into account the wide reaching shifts in the relationship between the labour market, welfare policy and the wider economic environment from the mid-1990s, following the 2008 economic crisis and more recently from 2018 onwards. This changing relationship and environment is particularly important when </a:t>
            </a:r>
            <a:r>
              <a:rPr lang="en-US" sz="1200" b="0" i="0" u="none" strike="noStrike" kern="1200" baseline="0" dirty="0" err="1" smtClean="0">
                <a:solidFill>
                  <a:schemeClr val="tx1"/>
                </a:solidFill>
                <a:latin typeface="+mn-lt"/>
                <a:ea typeface="+mn-ea"/>
                <a:cs typeface="+mn-cs"/>
              </a:rPr>
              <a:t>contextualising</a:t>
            </a:r>
            <a:r>
              <a:rPr lang="en-US" sz="1200" b="0" i="0" u="none" strike="noStrike" kern="1200" baseline="0" dirty="0" smtClean="0">
                <a:solidFill>
                  <a:schemeClr val="tx1"/>
                </a:solidFill>
                <a:latin typeface="+mn-lt"/>
                <a:ea typeface="+mn-ea"/>
                <a:cs typeface="+mn-cs"/>
              </a:rPr>
              <a:t> the Irish welfare system and social services.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668EB9-45F3-4D8F-8FCC-BCF3F6184E84}" type="slidenum">
              <a:rPr lang="en-IE" smtClean="0"/>
              <a:t>6</a:t>
            </a:fld>
            <a:endParaRPr lang="en-IE"/>
          </a:p>
        </p:txBody>
      </p:sp>
    </p:spTree>
    <p:extLst>
      <p:ext uri="{BB962C8B-B14F-4D97-AF65-F5344CB8AC3E}">
        <p14:creationId xmlns:p14="http://schemas.microsoft.com/office/powerpoint/2010/main" val="157198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Historically,</a:t>
            </a:r>
            <a:r>
              <a:rPr lang="en-IE" baseline="0" dirty="0" smtClean="0"/>
              <a:t> </a:t>
            </a:r>
            <a:r>
              <a:rPr lang="en-IE" sz="1200" b="0" i="0" u="none" strike="noStrike" kern="1200" baseline="0" dirty="0" smtClean="0">
                <a:solidFill>
                  <a:schemeClr val="tx1"/>
                </a:solidFill>
                <a:latin typeface="+mn-lt"/>
                <a:ea typeface="+mn-ea"/>
                <a:cs typeface="+mn-cs"/>
              </a:rPr>
              <a:t>Ireland’s labour market has been described as a ‘roller-coaster ride’ with persistently high rates of unemployment (13%-17%) during the mid-1980s to mid-1990s, followed by dramatic reductions to 70,000  (approximately 4%) in the early part of the century, rising sharply to 352,700 (15.9%) in 2012  and then declining again by 2018.</a:t>
            </a:r>
          </a:p>
          <a:p>
            <a:endParaRPr lang="en-IE" sz="1200" b="0" i="0" u="none" strike="noStrike" kern="1200" baseline="0" dirty="0" smtClean="0">
              <a:solidFill>
                <a:schemeClr val="tx1"/>
              </a:solidFill>
              <a:latin typeface="+mn-lt"/>
              <a:ea typeface="+mn-ea"/>
              <a:cs typeface="+mn-cs"/>
            </a:endParaRPr>
          </a:p>
          <a:p>
            <a:r>
              <a:rPr lang="en-IE" sz="1200" b="0" i="0" u="none" strike="noStrike" kern="1200" baseline="0" dirty="0" smtClean="0">
                <a:solidFill>
                  <a:schemeClr val="tx1"/>
                </a:solidFill>
                <a:latin typeface="+mn-lt"/>
                <a:ea typeface="+mn-ea"/>
                <a:cs typeface="+mn-cs"/>
              </a:rPr>
              <a:t>Long term unemployment (or those individuals unemployed for one year or more) has been a persistent feature of the Irish labour market as well, one which was exacerbated by the crisis and has yet to reach its pre-crisis level. </a:t>
            </a: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r>
              <a:rPr lang="en-US" dirty="0" smtClean="0"/>
              <a:t>** Users should note that effective from Q3 2017, the Labour Force Survey (LFS) has replaced the Quarterly National Household Survey (QNHS). The results presented in this report incorporate adjustments to the historic QNHS data series to take account of revisions to population estimates arising from the 2016 Census of Population. In addition, adjustments have been made to this historic data to enable comparability with the new LFS for headline indicators.</a:t>
            </a:r>
          </a:p>
          <a:p>
            <a:r>
              <a:rPr lang="en-US" b="1" dirty="0" smtClean="0"/>
              <a:t>However, as a result of changes to the questionnaire, the interview mode, the introduction of a new sample, data processing changes and other methodological enhancements there are changes in the levels of some series from Q3 2017 onwards. As a consequence, the series before and after the introduction of the new survey may not be directly comparable and users should therefore note this when examining annual and quarterly changes.</a:t>
            </a:r>
            <a:endParaRPr lang="en-US" dirty="0" smtClean="0"/>
          </a:p>
          <a:p>
            <a:endParaRPr lang="en-IE" sz="1200" b="0" i="0" u="none" strike="noStrike" kern="1200" baseline="0" dirty="0" smtClean="0">
              <a:solidFill>
                <a:schemeClr val="tx1"/>
              </a:solidFill>
              <a:latin typeface="+mn-lt"/>
              <a:ea typeface="+mn-ea"/>
              <a:cs typeface="+mn-cs"/>
            </a:endParaRPr>
          </a:p>
          <a:p>
            <a:endParaRPr lang="en-IE" sz="1200" b="0" i="0" u="none" strike="noStrike" kern="1200" baseline="0" dirty="0" smtClean="0">
              <a:solidFill>
                <a:schemeClr val="tx1"/>
              </a:solidFill>
              <a:latin typeface="+mn-lt"/>
              <a:ea typeface="+mn-ea"/>
              <a:cs typeface="+mn-cs"/>
            </a:endParaRPr>
          </a:p>
          <a:p>
            <a:r>
              <a:rPr lang="en-IE" dirty="0" smtClean="0"/>
              <a:t>Ireland</a:t>
            </a:r>
            <a:r>
              <a:rPr lang="en-IE" baseline="0" dirty="0" smtClean="0"/>
              <a:t> has also consistently struggled with long term unemployment and this was predictably exacerbated by the crisis…</a:t>
            </a:r>
            <a:r>
              <a:rPr lang="en-IE" baseline="0" dirty="0" err="1" smtClean="0"/>
              <a:t>intreo</a:t>
            </a:r>
            <a:r>
              <a:rPr lang="en-IE" baseline="0" dirty="0" smtClean="0"/>
              <a:t> and </a:t>
            </a:r>
            <a:r>
              <a:rPr lang="en-IE" baseline="0" dirty="0" err="1" smtClean="0"/>
              <a:t>jobpath</a:t>
            </a:r>
            <a:r>
              <a:rPr lang="en-IE" baseline="0" dirty="0" smtClean="0"/>
              <a:t> less adaptable to deal of the long-term unemployed…</a:t>
            </a:r>
          </a:p>
          <a:p>
            <a:endParaRPr lang="en-IE" dirty="0" smtClean="0"/>
          </a:p>
          <a:p>
            <a:r>
              <a:rPr lang="en-IE" dirty="0" smtClean="0"/>
              <a:t>Ireland’s welfare system has undergone many changes</a:t>
            </a:r>
            <a:r>
              <a:rPr lang="en-IE" baseline="0" dirty="0" smtClean="0"/>
              <a:t> during the crisis and following the crisis</a:t>
            </a:r>
          </a:p>
          <a:p>
            <a:endParaRPr lang="en-IE" baseline="0" dirty="0" smtClean="0"/>
          </a:p>
          <a:p>
            <a:r>
              <a:rPr lang="en-IE" dirty="0" smtClean="0"/>
              <a:t>https://www.cso.ie/px/pxeirestat/Statire/SelectVarVal/Define.asp?maintable=QLF04&amp;PLanguage=0</a:t>
            </a:r>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7</a:t>
            </a:fld>
            <a:endParaRPr lang="en-IE"/>
          </a:p>
        </p:txBody>
      </p:sp>
    </p:spTree>
    <p:extLst>
      <p:ext uri="{BB962C8B-B14F-4D97-AF65-F5344CB8AC3E}">
        <p14:creationId xmlns:p14="http://schemas.microsoft.com/office/powerpoint/2010/main" val="230479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Here you</a:t>
            </a:r>
            <a:r>
              <a:rPr lang="en-IE" baseline="0" dirty="0" smtClean="0"/>
              <a:t> can further observe some of the rises and falls in Ireland’s employment rates, as well as unemployment rates.  While not back to pre-crisis levels, the current u</a:t>
            </a:r>
            <a:r>
              <a:rPr lang="en-IE" dirty="0" smtClean="0"/>
              <a:t>nemployment</a:t>
            </a:r>
            <a:r>
              <a:rPr lang="en-IE" baseline="0" dirty="0" smtClean="0"/>
              <a:t> rate of 6%, is slightly below the EU-28 unemployment rate of 6.8% and the current long-term unemployment rate of 2% is slightly below the EU-28  long-term unemployment rate of 3.2%.  Thus overall, unemployment and long-term unemployment has dropped significantly in line with the improved economic situation.</a:t>
            </a:r>
          </a:p>
          <a:p>
            <a:endParaRPr lang="en-IE" baseline="0" dirty="0" smtClean="0"/>
          </a:p>
          <a:p>
            <a:endParaRPr lang="en-IE" baseline="0" dirty="0" smtClean="0"/>
          </a:p>
          <a:p>
            <a:endParaRPr lang="en-IE" dirty="0" smtClean="0"/>
          </a:p>
          <a:p>
            <a:endParaRPr lang="en-IE" dirty="0" smtClean="0"/>
          </a:p>
          <a:p>
            <a:r>
              <a:rPr lang="en-IE" dirty="0" smtClean="0"/>
              <a:t>An unemployed person is defined by Eurostat, according to the guidelines of the International Labour Organization, as someone aged 15 to 74 without work during the reference week who is available to start work within the next two weeks and who has actively sought employment at some time during the last four weeks. The unemployment rate is the number of people unemployed as a percentage of the labour force. </a:t>
            </a:r>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8</a:t>
            </a:fld>
            <a:endParaRPr lang="en-IE"/>
          </a:p>
        </p:txBody>
      </p:sp>
    </p:spTree>
    <p:extLst>
      <p:ext uri="{BB962C8B-B14F-4D97-AF65-F5344CB8AC3E}">
        <p14:creationId xmlns:p14="http://schemas.microsoft.com/office/powerpoint/2010/main" val="375018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a:t>
            </a:r>
            <a:r>
              <a:rPr lang="en-US" baseline="0" dirty="0" smtClean="0"/>
              <a:t> to the unemployment rate, Ireland also produces figures for individuals on the Live Register.  Unlike the Labour Force Survey, the Live Register is not only designed to measure unemployment as it also includes part-time (those who work up to three days a week), as well as seasonal and casual workers entitled to Jobseekers Allowance and or Jobseekers Benefit.  Therefore, the Live Register can also provide a snapshot of casual and part-time workers, and more generally </a:t>
            </a:r>
            <a:r>
              <a:rPr lang="en-IE" sz="1200" kern="1200" dirty="0" smtClean="0">
                <a:solidFill>
                  <a:schemeClr val="tx1"/>
                </a:solidFill>
                <a:effectLst/>
                <a:latin typeface="+mn-lt"/>
                <a:ea typeface="+mn-ea"/>
                <a:cs typeface="+mn-cs"/>
              </a:rPr>
              <a:t>the dependence on the state (in terms of the labour force) for</a:t>
            </a:r>
            <a:r>
              <a:rPr lang="en-IE" sz="1200" kern="1200" baseline="0" dirty="0" smtClean="0">
                <a:solidFill>
                  <a:schemeClr val="tx1"/>
                </a:solidFill>
                <a:effectLst/>
                <a:latin typeface="+mn-lt"/>
                <a:ea typeface="+mn-ea"/>
                <a:cs typeface="+mn-cs"/>
              </a:rPr>
              <a:t> unemployment subsidies.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baseline="0" dirty="0" smtClean="0">
              <a:solidFill>
                <a:schemeClr val="tx1"/>
              </a:solidFill>
              <a:effectLst/>
              <a:latin typeface="+mn-lt"/>
              <a:ea typeface="+mn-ea"/>
              <a:cs typeface="+mn-cs"/>
            </a:endParaRPr>
          </a:p>
          <a:p>
            <a:r>
              <a:rPr lang="en-US" dirty="0" smtClean="0"/>
              <a:t>It comprises of persons under 65 years of age in the following classes:</a:t>
            </a:r>
          </a:p>
          <a:p>
            <a:endParaRPr lang="en-US" dirty="0" smtClean="0"/>
          </a:p>
          <a:p>
            <a:r>
              <a:rPr lang="en-US" dirty="0" smtClean="0"/>
              <a:t>All Claimants for Jobseeker’s Benefit (JB) excluding systematic short-time workers</a:t>
            </a:r>
          </a:p>
          <a:p>
            <a:r>
              <a:rPr lang="en-US" dirty="0" smtClean="0"/>
              <a:t>Applicants for Jobseeker’s Allowance (JA) excluding smallholders/farm assists and other self-employed persons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registrants including applicants for credited Social Welfare contributions but excluding those directly involved in an industrial dispute.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668EB9-45F3-4D8F-8FCC-BCF3F6184E84}" type="slidenum">
              <a:rPr lang="en-IE" smtClean="0"/>
              <a:t>9</a:t>
            </a:fld>
            <a:endParaRPr lang="en-IE"/>
          </a:p>
        </p:txBody>
      </p:sp>
    </p:spTree>
    <p:extLst>
      <p:ext uri="{BB962C8B-B14F-4D97-AF65-F5344CB8AC3E}">
        <p14:creationId xmlns:p14="http://schemas.microsoft.com/office/powerpoint/2010/main" val="4530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t>The</a:t>
            </a:r>
            <a:r>
              <a:rPr lang="en-IE" baseline="0" dirty="0" smtClean="0"/>
              <a:t> large</a:t>
            </a:r>
            <a:r>
              <a:rPr lang="en-IE" dirty="0" smtClean="0"/>
              <a:t> increase in unemployed individuals during the </a:t>
            </a:r>
            <a:r>
              <a:rPr lang="en-IE" baseline="0" dirty="0" smtClean="0"/>
              <a:t>crisis also provided an opportunity for new national </a:t>
            </a:r>
            <a:r>
              <a:rPr lang="en-US" sz="1200" b="0" i="0" u="none" strike="noStrike" kern="1200" baseline="0" dirty="0" smtClean="0">
                <a:solidFill>
                  <a:schemeClr val="tx1"/>
                </a:solidFill>
                <a:latin typeface="+mn-lt"/>
                <a:ea typeface="+mn-ea"/>
                <a:cs typeface="+mn-cs"/>
              </a:rPr>
              <a:t>policy and institutional reforms-  reforms which were encapsulated within Ireland’s Pathways to Work strategy first launched in 2012 and subsequently updated after (</a:t>
            </a:r>
            <a:r>
              <a:rPr lang="en-IE" sz="1200" b="0" i="0" u="none" strike="noStrike" kern="1200" baseline="0" dirty="0" smtClean="0">
                <a:solidFill>
                  <a:schemeClr val="tx1"/>
                </a:solidFill>
                <a:latin typeface="+mn-lt"/>
                <a:ea typeface="+mn-ea"/>
                <a:cs typeface="+mn-cs"/>
              </a:rPr>
              <a:t>2013, 2015 and finally 2016-2020).  The primary focus of this initial strategy was to activate unemployed people as well as reform the existing institutions that provided services for the unemployed.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b="0" i="0" u="none" strike="noStrike" kern="1200" baseline="0" dirty="0" smtClean="0">
              <a:solidFill>
                <a:schemeClr val="tx1"/>
              </a:solidFill>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E9668EB9-45F3-4D8F-8FCC-BCF3F6184E84}" type="slidenum">
              <a:rPr lang="en-IE" smtClean="0"/>
              <a:t>10</a:t>
            </a:fld>
            <a:endParaRPr lang="en-IE"/>
          </a:p>
        </p:txBody>
      </p:sp>
    </p:spTree>
    <p:extLst>
      <p:ext uri="{BB962C8B-B14F-4D97-AF65-F5344CB8AC3E}">
        <p14:creationId xmlns:p14="http://schemas.microsoft.com/office/powerpoint/2010/main" val="10752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13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A91359E2-A331-3B4C-91E7-91614B858C9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155560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A91359E2-A331-3B4C-91E7-91614B858C9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328175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91359E2-A331-3B4C-91E7-91614B858C9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384570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91359E2-A331-3B4C-91E7-91614B858C9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172003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3854426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2630849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88528B1F-CA28-6043-A51B-E97CC660CF20}"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680821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88528B1F-CA28-6043-A51B-E97CC660CF20}"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2344098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88528B1F-CA28-6043-A51B-E97CC660CF20}"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360592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88528B1F-CA28-6043-A51B-E97CC660CF20}"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391065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00200-B2A5-8942-9E90-9C8E9EBB70CF}"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2FC9C-B09F-0D4C-922D-8A2D7A5C4847}" type="slidenum">
              <a:rPr lang="en-US" smtClean="0"/>
              <a:t>‹#›</a:t>
            </a:fld>
            <a:endParaRPr lang="en-US"/>
          </a:p>
        </p:txBody>
      </p:sp>
    </p:spTree>
    <p:extLst>
      <p:ext uri="{BB962C8B-B14F-4D97-AF65-F5344CB8AC3E}">
        <p14:creationId xmlns:p14="http://schemas.microsoft.com/office/powerpoint/2010/main" val="193071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8B1F-CA28-6043-A51B-E97CC660CF20}"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353225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8528B1F-CA28-6043-A51B-E97CC660CF20}"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4271449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8528B1F-CA28-6043-A51B-E97CC660CF20}"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170262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3924844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88528B1F-CA28-6043-A51B-E97CC660CF20}"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7DEFF-C90E-9343-90CD-DB3593CF8B68}" type="slidenum">
              <a:rPr lang="en-US" smtClean="0"/>
              <a:t>‹#›</a:t>
            </a:fld>
            <a:endParaRPr lang="en-US"/>
          </a:p>
        </p:txBody>
      </p:sp>
    </p:spTree>
    <p:extLst>
      <p:ext uri="{BB962C8B-B14F-4D97-AF65-F5344CB8AC3E}">
        <p14:creationId xmlns:p14="http://schemas.microsoft.com/office/powerpoint/2010/main" val="1563584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E4F95421-3164-D14B-B9CE-829A1139C33F}"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1119767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E4F95421-3164-D14B-B9CE-829A1139C33F}"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2739239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E4F95421-3164-D14B-B9CE-829A1139C33F}"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3956783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E4F95421-3164-D14B-B9CE-829A1139C33F}"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809205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E4F95421-3164-D14B-B9CE-829A1139C33F}"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26111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fld id="{A91359E2-A331-3B4C-91E7-91614B858C9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1844138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E4F95421-3164-D14B-B9CE-829A1139C33F}"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2153943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95421-3164-D14B-B9CE-829A1139C33F}"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38128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4F95421-3164-D14B-B9CE-829A1139C33F}"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1030487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4F95421-3164-D14B-B9CE-829A1139C33F}"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1379877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E4F95421-3164-D14B-B9CE-829A1139C33F}"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553377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E4F95421-3164-D14B-B9CE-829A1139C33F}"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6224B-EF75-EF43-BDD5-8D32711A90F4}" type="slidenum">
              <a:rPr lang="en-US" smtClean="0"/>
              <a:t>‹#›</a:t>
            </a:fld>
            <a:endParaRPr lang="en-US"/>
          </a:p>
        </p:txBody>
      </p:sp>
    </p:spTree>
    <p:extLst>
      <p:ext uri="{BB962C8B-B14F-4D97-AF65-F5344CB8AC3E}">
        <p14:creationId xmlns:p14="http://schemas.microsoft.com/office/powerpoint/2010/main" val="377611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A91359E2-A331-3B4C-91E7-91614B858C9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307775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A91359E2-A331-3B4C-91E7-91614B858C9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158278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A91359E2-A331-3B4C-91E7-91614B858C9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193754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A91359E2-A331-3B4C-91E7-91614B858C9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1727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A91359E2-A331-3B4C-91E7-91614B858C9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296816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359E2-A331-3B4C-91E7-91614B858C9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FD54E-0E6A-DF40-851F-48A5C4C1B0CB}" type="slidenum">
              <a:rPr lang="en-US" smtClean="0"/>
              <a:t>‹#›</a:t>
            </a:fld>
            <a:endParaRPr lang="en-US"/>
          </a:p>
        </p:txBody>
      </p:sp>
    </p:spTree>
    <p:extLst>
      <p:ext uri="{BB962C8B-B14F-4D97-AF65-F5344CB8AC3E}">
        <p14:creationId xmlns:p14="http://schemas.microsoft.com/office/powerpoint/2010/main" val="3898188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00200-B2A5-8942-9E90-9C8E9EBB70CF}" type="datetimeFigureOut">
              <a:rPr lang="en-US" smtClean="0"/>
              <a:t>5/20/2019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2FC9C-B09F-0D4C-922D-8A2D7A5C4847}" type="slidenum">
              <a:rPr lang="en-US" smtClean="0"/>
              <a:t>‹#›</a:t>
            </a:fld>
            <a:endParaRPr lang="en-US"/>
          </a:p>
        </p:txBody>
      </p:sp>
    </p:spTree>
    <p:extLst>
      <p:ext uri="{BB962C8B-B14F-4D97-AF65-F5344CB8AC3E}">
        <p14:creationId xmlns:p14="http://schemas.microsoft.com/office/powerpoint/2010/main" val="185871144"/>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359E2-A331-3B4C-91E7-91614B858C9D}" type="datetimeFigureOut">
              <a:rPr lang="en-US" smtClean="0"/>
              <a:t>5/20/2019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FD54E-0E6A-DF40-851F-48A5C4C1B0CB}" type="slidenum">
              <a:rPr lang="en-US" smtClean="0"/>
              <a:t>‹#›</a:t>
            </a:fld>
            <a:endParaRPr lang="en-US"/>
          </a:p>
        </p:txBody>
      </p:sp>
    </p:spTree>
    <p:extLst>
      <p:ext uri="{BB962C8B-B14F-4D97-AF65-F5344CB8AC3E}">
        <p14:creationId xmlns:p14="http://schemas.microsoft.com/office/powerpoint/2010/main" val="214264886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8B1F-CA28-6043-A51B-E97CC660CF20}" type="datetimeFigureOut">
              <a:rPr lang="en-US" smtClean="0"/>
              <a:t>5/20/2019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DEFF-C90E-9343-90CD-DB3593CF8B68}" type="slidenum">
              <a:rPr lang="en-US" smtClean="0"/>
              <a:t>‹#›</a:t>
            </a:fld>
            <a:endParaRPr lang="en-US"/>
          </a:p>
        </p:txBody>
      </p:sp>
    </p:spTree>
    <p:extLst>
      <p:ext uri="{BB962C8B-B14F-4D97-AF65-F5344CB8AC3E}">
        <p14:creationId xmlns:p14="http://schemas.microsoft.com/office/powerpoint/2010/main" val="26759323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95421-3164-D14B-B9CE-829A1139C33F}" type="datetimeFigureOut">
              <a:rPr lang="en-US" smtClean="0"/>
              <a:t>5/20/2019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6224B-EF75-EF43-BDD5-8D32711A90F4}" type="slidenum">
              <a:rPr lang="en-US" smtClean="0"/>
              <a:t>‹#›</a:t>
            </a:fld>
            <a:endParaRPr lang="en-US"/>
          </a:p>
        </p:txBody>
      </p:sp>
    </p:spTree>
    <p:extLst>
      <p:ext uri="{BB962C8B-B14F-4D97-AF65-F5344CB8AC3E}">
        <p14:creationId xmlns:p14="http://schemas.microsoft.com/office/powerpoint/2010/main" val="30719800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39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Crisis: Shifts </a:t>
            </a:r>
            <a:r>
              <a:rPr lang="en-IE" dirty="0"/>
              <a:t>in </a:t>
            </a:r>
            <a:r>
              <a:rPr lang="en-IE" dirty="0" smtClean="0"/>
              <a:t>the Irish Welfare System and Social Services</a:t>
            </a:r>
            <a:endParaRPr lang="en-IE" dirty="0"/>
          </a:p>
        </p:txBody>
      </p:sp>
      <p:sp>
        <p:nvSpPr>
          <p:cNvPr id="3" name="Content Placeholder 2"/>
          <p:cNvSpPr>
            <a:spLocks noGrp="1"/>
          </p:cNvSpPr>
          <p:nvPr>
            <p:ph idx="1"/>
          </p:nvPr>
        </p:nvSpPr>
        <p:spPr/>
        <p:txBody>
          <a:bodyPr>
            <a:normAutofit lnSpcReduction="10000"/>
          </a:bodyPr>
          <a:lstStyle/>
          <a:p>
            <a:r>
              <a:rPr lang="en-IE" dirty="0" smtClean="0"/>
              <a:t>Pathways to Work (2012)</a:t>
            </a:r>
            <a:endParaRPr lang="en-IE" dirty="0"/>
          </a:p>
          <a:p>
            <a:pPr lvl="1">
              <a:buFont typeface="Wingdings" panose="05000000000000000000" pitchFamily="2" charset="2"/>
              <a:buChar char="Ø"/>
            </a:pPr>
            <a:r>
              <a:rPr lang="en-US" dirty="0" smtClean="0"/>
              <a:t>More </a:t>
            </a:r>
            <a:r>
              <a:rPr lang="en-US" dirty="0"/>
              <a:t>regular and ongoing engagement with the unemployed </a:t>
            </a:r>
          </a:p>
          <a:p>
            <a:pPr lvl="1">
              <a:buFont typeface="Wingdings" panose="05000000000000000000" pitchFamily="2" charset="2"/>
              <a:buChar char="Ø"/>
            </a:pPr>
            <a:r>
              <a:rPr lang="en-US" dirty="0" smtClean="0"/>
              <a:t>Greater </a:t>
            </a:r>
            <a:r>
              <a:rPr lang="en-US" dirty="0"/>
              <a:t>targeting of activation places and opportunities </a:t>
            </a:r>
          </a:p>
          <a:p>
            <a:pPr lvl="1">
              <a:buFont typeface="Wingdings" panose="05000000000000000000" pitchFamily="2" charset="2"/>
              <a:buChar char="Ø"/>
            </a:pPr>
            <a:r>
              <a:rPr lang="en-US" dirty="0" err="1" smtClean="0"/>
              <a:t>Incentivising</a:t>
            </a:r>
            <a:r>
              <a:rPr lang="en-US" dirty="0" smtClean="0"/>
              <a:t> </a:t>
            </a:r>
            <a:r>
              <a:rPr lang="en-US" dirty="0"/>
              <a:t>the take-up of opportunities </a:t>
            </a:r>
          </a:p>
          <a:p>
            <a:pPr lvl="1">
              <a:buFont typeface="Wingdings" panose="05000000000000000000" pitchFamily="2" charset="2"/>
              <a:buChar char="Ø"/>
            </a:pPr>
            <a:r>
              <a:rPr lang="en-US" dirty="0" err="1" smtClean="0"/>
              <a:t>Incentivising</a:t>
            </a:r>
            <a:r>
              <a:rPr lang="en-US" dirty="0" smtClean="0"/>
              <a:t> </a:t>
            </a:r>
            <a:r>
              <a:rPr lang="en-US" dirty="0"/>
              <a:t>employers to provide more jobs for people who are unemployed </a:t>
            </a:r>
          </a:p>
          <a:p>
            <a:pPr lvl="1">
              <a:buFont typeface="Wingdings" panose="05000000000000000000" pitchFamily="2" charset="2"/>
              <a:buChar char="Ø"/>
            </a:pPr>
            <a:r>
              <a:rPr lang="en-US" dirty="0" smtClean="0"/>
              <a:t>Reforming </a:t>
            </a:r>
            <a:r>
              <a:rPr lang="en-US" dirty="0"/>
              <a:t>institutions to deliver better services to the unemployed </a:t>
            </a:r>
          </a:p>
          <a:p>
            <a:pPr lvl="1">
              <a:buFont typeface="Wingdings" panose="05000000000000000000" pitchFamily="2" charset="2"/>
              <a:buChar char="Ø"/>
            </a:pPr>
            <a:endParaRPr lang="en-IE" dirty="0"/>
          </a:p>
        </p:txBody>
      </p:sp>
    </p:spTree>
    <p:extLst>
      <p:ext uri="{BB962C8B-B14F-4D97-AF65-F5344CB8AC3E}">
        <p14:creationId xmlns:p14="http://schemas.microsoft.com/office/powerpoint/2010/main" val="2972577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239012"/>
            <a:ext cx="8229600" cy="1143000"/>
          </a:xfrm>
        </p:spPr>
        <p:txBody>
          <a:bodyPr>
            <a:noAutofit/>
          </a:bodyPr>
          <a:lstStyle/>
          <a:p>
            <a:r>
              <a:rPr lang="en-IE" sz="3600" dirty="0" smtClean="0"/>
              <a:t>Merger </a:t>
            </a:r>
            <a:r>
              <a:rPr lang="en-IE" sz="3600" dirty="0"/>
              <a:t>of Public Employment Service and Income Support </a:t>
            </a:r>
            <a:r>
              <a:rPr lang="en-IE" sz="3600" dirty="0" smtClean="0"/>
              <a:t>Services</a:t>
            </a:r>
            <a:r>
              <a:rPr lang="en-IE" sz="3600" dirty="0"/>
              <a:t/>
            </a:r>
            <a:br>
              <a:rPr lang="en-IE" sz="3600" dirty="0"/>
            </a:br>
            <a:r>
              <a:rPr lang="en-IE" sz="3600" dirty="0"/>
              <a:t> </a:t>
            </a:r>
          </a:p>
        </p:txBody>
      </p:sp>
      <p:sp>
        <p:nvSpPr>
          <p:cNvPr id="3" name="Content Placeholder 2"/>
          <p:cNvSpPr>
            <a:spLocks noGrp="1"/>
          </p:cNvSpPr>
          <p:nvPr>
            <p:ph idx="1"/>
          </p:nvPr>
        </p:nvSpPr>
        <p:spPr>
          <a:xfrm>
            <a:off x="374071" y="837253"/>
            <a:ext cx="8229600" cy="5005408"/>
          </a:xfrm>
        </p:spPr>
        <p:txBody>
          <a:bodyPr>
            <a:normAutofit fontScale="25000" lnSpcReduction="20000"/>
          </a:bodyPr>
          <a:lstStyle/>
          <a:p>
            <a:pPr marL="0" indent="0">
              <a:buNone/>
            </a:pPr>
            <a:endParaRPr lang="en-IE" sz="7600" dirty="0"/>
          </a:p>
          <a:p>
            <a:pPr>
              <a:buFont typeface="Wingdings" panose="05000000000000000000" pitchFamily="2" charset="2"/>
              <a:buChar char="Ø"/>
            </a:pPr>
            <a:r>
              <a:rPr lang="en-US" sz="7600" dirty="0" smtClean="0"/>
              <a:t>Integration of FAS personnel and Community Welfare Officer’s into the DEASP</a:t>
            </a:r>
          </a:p>
          <a:p>
            <a:pPr>
              <a:buFont typeface="Wingdings" panose="05000000000000000000" pitchFamily="2" charset="2"/>
              <a:buChar char="Ø"/>
            </a:pPr>
            <a:endParaRPr lang="en-US" sz="7600" dirty="0" smtClean="0"/>
          </a:p>
          <a:p>
            <a:pPr>
              <a:buFont typeface="Wingdings" panose="05000000000000000000" pitchFamily="2" charset="2"/>
              <a:buChar char="Ø"/>
            </a:pPr>
            <a:r>
              <a:rPr lang="en-US" sz="7600" dirty="0" smtClean="0"/>
              <a:t>Development </a:t>
            </a:r>
            <a:r>
              <a:rPr lang="en-US" sz="7600" dirty="0"/>
              <a:t>60 local </a:t>
            </a:r>
            <a:r>
              <a:rPr lang="en-US" sz="7600" dirty="0" err="1"/>
              <a:t>Intreo</a:t>
            </a:r>
            <a:r>
              <a:rPr lang="en-US" sz="7600" dirty="0"/>
              <a:t> offices with merged income supports and PES </a:t>
            </a:r>
            <a:r>
              <a:rPr lang="en-US" sz="7600" dirty="0" smtClean="0"/>
              <a:t>functions</a:t>
            </a:r>
          </a:p>
          <a:p>
            <a:pPr marL="0" indent="0">
              <a:buNone/>
            </a:pPr>
            <a:endParaRPr lang="en-IE" sz="7600" dirty="0"/>
          </a:p>
          <a:p>
            <a:pPr>
              <a:buFont typeface="Wingdings" panose="05000000000000000000" pitchFamily="2" charset="2"/>
              <a:buChar char="Ø"/>
            </a:pPr>
            <a:r>
              <a:rPr lang="en-US" sz="7600" dirty="0" smtClean="0"/>
              <a:t>Establishment </a:t>
            </a:r>
            <a:r>
              <a:rPr lang="en-US" sz="7600" dirty="0"/>
              <a:t>of </a:t>
            </a:r>
            <a:r>
              <a:rPr lang="en-US" sz="7600" dirty="0" err="1"/>
              <a:t>Solas</a:t>
            </a:r>
            <a:r>
              <a:rPr lang="en-US" sz="7600" dirty="0"/>
              <a:t>, a new national further education and training agency, with a regional structure of Education and T</a:t>
            </a:r>
            <a:r>
              <a:rPr lang="en-US" sz="7600" dirty="0" smtClean="0"/>
              <a:t>raining </a:t>
            </a:r>
            <a:r>
              <a:rPr lang="en-US" sz="7600" dirty="0"/>
              <a:t>Boards </a:t>
            </a:r>
          </a:p>
          <a:p>
            <a:pPr>
              <a:buFont typeface="Wingdings" panose="05000000000000000000" pitchFamily="2" charset="2"/>
              <a:buChar char="Ø"/>
            </a:pPr>
            <a:endParaRPr lang="en-US" sz="7600" dirty="0" smtClean="0"/>
          </a:p>
          <a:p>
            <a:pPr>
              <a:buFont typeface="Wingdings" panose="05000000000000000000" pitchFamily="2" charset="2"/>
              <a:buChar char="Ø"/>
            </a:pPr>
            <a:r>
              <a:rPr lang="en-US" sz="7600" dirty="0" smtClean="0"/>
              <a:t>Initial </a:t>
            </a:r>
            <a:r>
              <a:rPr lang="en-US" sz="7600" dirty="0"/>
              <a:t>focus on short term unemployed with Probability of Exit profiling model (PEX) to determine targeting, new </a:t>
            </a:r>
            <a:r>
              <a:rPr lang="en-US" sz="7600" dirty="0" smtClean="0"/>
              <a:t>features </a:t>
            </a:r>
            <a:r>
              <a:rPr lang="en-US" sz="7600" dirty="0"/>
              <a:t>of group engagement and data </a:t>
            </a:r>
            <a:r>
              <a:rPr lang="en-US" sz="7600" dirty="0" smtClean="0"/>
              <a:t>sharing </a:t>
            </a:r>
          </a:p>
          <a:p>
            <a:pPr>
              <a:buFont typeface="Wingdings" panose="05000000000000000000" pitchFamily="2" charset="2"/>
              <a:buChar char="Ø"/>
            </a:pPr>
            <a:endParaRPr lang="en-US" sz="7600" dirty="0"/>
          </a:p>
          <a:p>
            <a:pPr>
              <a:buFont typeface="Wingdings" panose="05000000000000000000" pitchFamily="2" charset="2"/>
              <a:buChar char="Ø"/>
            </a:pPr>
            <a:r>
              <a:rPr lang="en-US" sz="7600" dirty="0" smtClean="0"/>
              <a:t>Incorporation into </a:t>
            </a:r>
            <a:r>
              <a:rPr lang="en-US" sz="7600" dirty="0" err="1" smtClean="0"/>
              <a:t>Intreo</a:t>
            </a:r>
            <a:r>
              <a:rPr lang="en-US" sz="7600" dirty="0" smtClean="0"/>
              <a:t> of the local community Local </a:t>
            </a:r>
            <a:r>
              <a:rPr lang="en-US" sz="7600" dirty="0"/>
              <a:t>Employment Services </a:t>
            </a:r>
            <a:r>
              <a:rPr lang="en-US" sz="7600" dirty="0" smtClean="0"/>
              <a:t>Network. </a:t>
            </a:r>
          </a:p>
          <a:p>
            <a:pPr>
              <a:buFont typeface="Wingdings" panose="05000000000000000000" pitchFamily="2" charset="2"/>
              <a:buChar char="Ø"/>
            </a:pPr>
            <a:endParaRPr lang="en-US" sz="7600" dirty="0"/>
          </a:p>
          <a:p>
            <a:pPr>
              <a:buFont typeface="Wingdings" panose="05000000000000000000" pitchFamily="2" charset="2"/>
              <a:buChar char="Ø"/>
            </a:pPr>
            <a:r>
              <a:rPr lang="en-US" sz="7600" dirty="0" smtClean="0"/>
              <a:t>Design </a:t>
            </a:r>
            <a:r>
              <a:rPr lang="en-US" sz="7600" dirty="0"/>
              <a:t>and </a:t>
            </a:r>
            <a:r>
              <a:rPr lang="en-US" sz="7600" dirty="0" smtClean="0"/>
              <a:t>commission </a:t>
            </a:r>
            <a:r>
              <a:rPr lang="en-US" sz="7600" dirty="0"/>
              <a:t>new private sector Pay-by-Results (</a:t>
            </a:r>
            <a:r>
              <a:rPr lang="en-US" sz="7600" dirty="0" err="1"/>
              <a:t>PbR</a:t>
            </a:r>
            <a:r>
              <a:rPr lang="en-US" sz="7600" dirty="0"/>
              <a:t>) </a:t>
            </a:r>
            <a:r>
              <a:rPr lang="en-US" sz="7600" dirty="0" err="1"/>
              <a:t>JobPath</a:t>
            </a:r>
            <a:r>
              <a:rPr lang="en-US" sz="7600" dirty="0"/>
              <a:t> (contracts awarded to </a:t>
            </a:r>
            <a:r>
              <a:rPr lang="en-US" sz="7600" dirty="0" err="1"/>
              <a:t>Seetec</a:t>
            </a:r>
            <a:r>
              <a:rPr lang="en-US" sz="7600" dirty="0"/>
              <a:t> and </a:t>
            </a:r>
            <a:r>
              <a:rPr lang="en-US" sz="7600" dirty="0" err="1"/>
              <a:t>Turas</a:t>
            </a:r>
            <a:r>
              <a:rPr lang="en-US" sz="7600" dirty="0"/>
              <a:t> </a:t>
            </a:r>
            <a:r>
              <a:rPr lang="en-US" sz="7600" dirty="0" err="1"/>
              <a:t>Nua</a:t>
            </a:r>
            <a:r>
              <a:rPr lang="en-US" sz="7600" dirty="0"/>
              <a:t>), to deliver PES and activation of LTU. </a:t>
            </a:r>
          </a:p>
          <a:p>
            <a:pPr marL="0" indent="0">
              <a:buNone/>
            </a:pPr>
            <a:endParaRPr lang="en-US" dirty="0"/>
          </a:p>
          <a:p>
            <a:pPr lvl="1">
              <a:buFont typeface="Wingdings" panose="05000000000000000000" pitchFamily="2" charset="2"/>
              <a:buChar char="Ø"/>
            </a:pPr>
            <a:endParaRPr lang="en-IE" dirty="0" smtClean="0"/>
          </a:p>
          <a:p>
            <a:pPr lvl="1"/>
            <a:endParaRPr lang="en-IE" dirty="0" smtClean="0"/>
          </a:p>
          <a:p>
            <a:endParaRPr lang="en-IE" dirty="0"/>
          </a:p>
        </p:txBody>
      </p:sp>
    </p:spTree>
    <p:extLst>
      <p:ext uri="{BB962C8B-B14F-4D97-AF65-F5344CB8AC3E}">
        <p14:creationId xmlns:p14="http://schemas.microsoft.com/office/powerpoint/2010/main" val="2472284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0314819"/>
              </p:ext>
            </p:extLst>
          </p:nvPr>
        </p:nvGraphicFramePr>
        <p:xfrm>
          <a:off x="457200" y="807522"/>
          <a:ext cx="8229600" cy="5318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872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197"/>
            <a:ext cx="8229600" cy="1143000"/>
          </a:xfrm>
        </p:spPr>
        <p:txBody>
          <a:bodyPr>
            <a:normAutofit fontScale="90000"/>
          </a:bodyPr>
          <a:lstStyle/>
          <a:p>
            <a:r>
              <a:rPr lang="en-IE" dirty="0" smtClean="0"/>
              <a:t>Recovery:  Shifts in the Irish Welfare System and Social Services</a:t>
            </a:r>
            <a:endParaRPr lang="en-IE" dirty="0"/>
          </a:p>
        </p:txBody>
      </p:sp>
      <p:sp>
        <p:nvSpPr>
          <p:cNvPr id="3" name="Content Placeholder 2"/>
          <p:cNvSpPr>
            <a:spLocks noGrp="1"/>
          </p:cNvSpPr>
          <p:nvPr>
            <p:ph idx="1"/>
          </p:nvPr>
        </p:nvSpPr>
        <p:spPr>
          <a:xfrm>
            <a:off x="457200" y="1488075"/>
            <a:ext cx="8229600" cy="5181666"/>
          </a:xfrm>
        </p:spPr>
        <p:txBody>
          <a:bodyPr>
            <a:normAutofit fontScale="92500" lnSpcReduction="10000"/>
          </a:bodyPr>
          <a:lstStyle/>
          <a:p>
            <a:r>
              <a:rPr lang="en-IE" b="1" dirty="0" smtClean="0"/>
              <a:t>Pathways to Work 2016-2020</a:t>
            </a:r>
          </a:p>
          <a:p>
            <a:pPr lvl="1">
              <a:buFont typeface="Wingdings" panose="05000000000000000000" pitchFamily="2" charset="2"/>
              <a:buChar char="Ø"/>
            </a:pPr>
            <a:r>
              <a:rPr lang="en-IE" dirty="0" smtClean="0"/>
              <a:t>Enhanced engagement with unemployed people of working age</a:t>
            </a:r>
          </a:p>
          <a:p>
            <a:pPr lvl="1">
              <a:buFont typeface="Wingdings" panose="05000000000000000000" pitchFamily="2" charset="2"/>
              <a:buChar char="Ø"/>
            </a:pPr>
            <a:r>
              <a:rPr lang="en-IE" dirty="0" smtClean="0"/>
              <a:t>Increase employment focus of activation programmes and opportunities</a:t>
            </a:r>
          </a:p>
          <a:p>
            <a:pPr lvl="1">
              <a:buFont typeface="Wingdings" panose="05000000000000000000" pitchFamily="2" charset="2"/>
              <a:buChar char="Ø"/>
            </a:pPr>
            <a:r>
              <a:rPr lang="en-IE" dirty="0" smtClean="0"/>
              <a:t>Making work pay- Incentivise the take-up of opportunities</a:t>
            </a:r>
          </a:p>
          <a:p>
            <a:pPr lvl="1">
              <a:buFont typeface="Wingdings" panose="05000000000000000000" pitchFamily="2" charset="2"/>
              <a:buChar char="Ø"/>
            </a:pPr>
            <a:r>
              <a:rPr lang="en-IE" dirty="0" smtClean="0"/>
              <a:t>Incentivising employers to offer jobs and opportunities to unemployed people</a:t>
            </a:r>
          </a:p>
          <a:p>
            <a:pPr lvl="1">
              <a:buFont typeface="Wingdings" panose="05000000000000000000" pitchFamily="2" charset="2"/>
              <a:buChar char="Ø"/>
            </a:pPr>
            <a:r>
              <a:rPr lang="en-IE" dirty="0" smtClean="0"/>
              <a:t>Build organisation capability to deliver enhanced services to people who are unemployed</a:t>
            </a:r>
          </a:p>
          <a:p>
            <a:pPr lvl="1">
              <a:buFont typeface="Wingdings" panose="05000000000000000000" pitchFamily="2" charset="2"/>
              <a:buChar char="Ø"/>
            </a:pPr>
            <a:r>
              <a:rPr lang="en-IE" dirty="0" smtClean="0"/>
              <a:t>Building Workforce Skills</a:t>
            </a:r>
          </a:p>
          <a:p>
            <a:pPr lvl="1">
              <a:buFont typeface="Wingdings" panose="05000000000000000000" pitchFamily="2" charset="2"/>
              <a:buChar char="Ø"/>
            </a:pPr>
            <a:endParaRPr lang="en-IE" dirty="0" smtClean="0"/>
          </a:p>
          <a:p>
            <a:pPr lvl="1">
              <a:buFont typeface="Wingdings" panose="05000000000000000000" pitchFamily="2" charset="2"/>
              <a:buChar char="Ø"/>
            </a:pPr>
            <a:endParaRPr lang="en-IE" dirty="0" smtClean="0"/>
          </a:p>
          <a:p>
            <a:pPr lvl="1">
              <a:buFont typeface="Wingdings" panose="05000000000000000000" pitchFamily="2" charset="2"/>
              <a:buChar char="Ø"/>
            </a:pPr>
            <a:endParaRPr lang="en-IE" dirty="0" smtClean="0"/>
          </a:p>
          <a:p>
            <a:pPr lvl="1">
              <a:buFont typeface="Wingdings" panose="05000000000000000000" pitchFamily="2" charset="2"/>
              <a:buChar char="Ø"/>
            </a:pPr>
            <a:endParaRPr lang="en-IE" dirty="0" smtClean="0"/>
          </a:p>
        </p:txBody>
      </p:sp>
    </p:spTree>
    <p:extLst>
      <p:ext uri="{BB962C8B-B14F-4D97-AF65-F5344CB8AC3E}">
        <p14:creationId xmlns:p14="http://schemas.microsoft.com/office/powerpoint/2010/main" val="3352255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858"/>
            <a:ext cx="8229600" cy="1143000"/>
          </a:xfrm>
        </p:spPr>
        <p:txBody>
          <a:bodyPr>
            <a:normAutofit fontScale="90000"/>
          </a:bodyPr>
          <a:lstStyle/>
          <a:p>
            <a:r>
              <a:rPr lang="en-IE" dirty="0"/>
              <a:t>Moving </a:t>
            </a:r>
            <a:r>
              <a:rPr lang="en-IE" dirty="0" smtClean="0"/>
              <a:t>Forward:  The Irish Welfare System and Social Services</a:t>
            </a:r>
            <a:r>
              <a:rPr lang="en-IE" dirty="0"/>
              <a:t/>
            </a:r>
            <a:br>
              <a:rPr lang="en-IE" dirty="0"/>
            </a:br>
            <a:endParaRPr lang="en-IE" dirty="0"/>
          </a:p>
        </p:txBody>
      </p:sp>
      <p:sp>
        <p:nvSpPr>
          <p:cNvPr id="3" name="Content Placeholder 2"/>
          <p:cNvSpPr>
            <a:spLocks noGrp="1"/>
          </p:cNvSpPr>
          <p:nvPr>
            <p:ph idx="1"/>
          </p:nvPr>
        </p:nvSpPr>
        <p:spPr>
          <a:xfrm>
            <a:off x="457200" y="1202635"/>
            <a:ext cx="8229600" cy="4525963"/>
          </a:xfrm>
        </p:spPr>
        <p:txBody>
          <a:bodyPr>
            <a:normAutofit/>
          </a:bodyPr>
          <a:lstStyle/>
          <a:p>
            <a:pPr marL="0" indent="0">
              <a:buNone/>
            </a:pPr>
            <a:endParaRPr lang="en-IE" b="1" dirty="0" smtClean="0"/>
          </a:p>
          <a:p>
            <a:pPr marL="0" indent="0">
              <a:buNone/>
            </a:pPr>
            <a:r>
              <a:rPr lang="en-IE" b="1" dirty="0" smtClean="0"/>
              <a:t>Challenges:</a:t>
            </a:r>
          </a:p>
          <a:p>
            <a:pPr marL="0" indent="0">
              <a:buNone/>
            </a:pPr>
            <a:endParaRPr lang="en-IE" dirty="0" smtClean="0"/>
          </a:p>
          <a:p>
            <a:r>
              <a:rPr lang="en-IE" dirty="0" smtClean="0"/>
              <a:t>How to design and implement effective labour market policies which are responsive to both changing economic cycles and the changing population of the unemployed? </a:t>
            </a:r>
          </a:p>
          <a:p>
            <a:pPr marL="457200" lvl="1" indent="0">
              <a:buNone/>
            </a:pPr>
            <a:endParaRPr lang="en-IE" dirty="0" smtClean="0"/>
          </a:p>
        </p:txBody>
      </p:sp>
    </p:spTree>
    <p:extLst>
      <p:ext uri="{BB962C8B-B14F-4D97-AF65-F5344CB8AC3E}">
        <p14:creationId xmlns:p14="http://schemas.microsoft.com/office/powerpoint/2010/main" val="140528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9805"/>
            <a:ext cx="8229600" cy="477078"/>
          </a:xfrm>
        </p:spPr>
        <p:txBody>
          <a:bodyPr>
            <a:noAutofit/>
          </a:bodyPr>
          <a:lstStyle/>
          <a:p>
            <a:pPr algn="l"/>
            <a:r>
              <a:rPr lang="en-IE" sz="1600" dirty="0" smtClean="0"/>
              <a:t>NESC, 2018</a:t>
            </a:r>
            <a:endParaRPr lang="en-IE" sz="1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3859"/>
            <a:ext cx="7832034" cy="523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1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Moving Forward:  The Irish Welfare System</a:t>
            </a:r>
          </a:p>
        </p:txBody>
      </p:sp>
      <p:sp>
        <p:nvSpPr>
          <p:cNvPr id="3" name="Content Placeholder 2"/>
          <p:cNvSpPr>
            <a:spLocks noGrp="1"/>
          </p:cNvSpPr>
          <p:nvPr>
            <p:ph idx="1"/>
          </p:nvPr>
        </p:nvSpPr>
        <p:spPr/>
        <p:txBody>
          <a:bodyPr/>
          <a:lstStyle/>
          <a:p>
            <a:pPr marL="0" indent="0">
              <a:buNone/>
            </a:pPr>
            <a:r>
              <a:rPr lang="en-IE" b="1" dirty="0"/>
              <a:t>Challenges</a:t>
            </a:r>
            <a:r>
              <a:rPr lang="en-IE" b="1" dirty="0" smtClean="0"/>
              <a:t>:</a:t>
            </a:r>
          </a:p>
          <a:p>
            <a:pPr marL="0" indent="0">
              <a:buNone/>
            </a:pPr>
            <a:endParaRPr lang="en-IE" b="1" dirty="0" smtClean="0"/>
          </a:p>
          <a:p>
            <a:r>
              <a:rPr lang="en-US" dirty="0"/>
              <a:t>How to </a:t>
            </a:r>
            <a:r>
              <a:rPr lang="en-US" dirty="0" smtClean="0"/>
              <a:t>develop and </a:t>
            </a:r>
            <a:r>
              <a:rPr lang="en-US" dirty="0"/>
              <a:t>create </a:t>
            </a:r>
            <a:r>
              <a:rPr lang="en-US" dirty="0" err="1"/>
              <a:t>labour</a:t>
            </a:r>
            <a:r>
              <a:rPr lang="en-US" dirty="0"/>
              <a:t> market policies and employment services that encourage sustainable </a:t>
            </a:r>
            <a:r>
              <a:rPr lang="en-US" dirty="0" smtClean="0"/>
              <a:t>and quality employment outcomes?</a:t>
            </a:r>
          </a:p>
          <a:p>
            <a:pPr lvl="1"/>
            <a:endParaRPr lang="en-US" dirty="0"/>
          </a:p>
          <a:p>
            <a:endParaRPr lang="en-IE" b="1" dirty="0"/>
          </a:p>
          <a:p>
            <a:pPr marL="0" indent="0">
              <a:buNone/>
            </a:pPr>
            <a:endParaRPr lang="en-IE" dirty="0"/>
          </a:p>
        </p:txBody>
      </p:sp>
    </p:spTree>
    <p:extLst>
      <p:ext uri="{BB962C8B-B14F-4D97-AF65-F5344CB8AC3E}">
        <p14:creationId xmlns:p14="http://schemas.microsoft.com/office/powerpoint/2010/main" val="370439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IE" sz="4400" b="1" dirty="0" smtClean="0"/>
              <a:t>Questions?</a:t>
            </a:r>
          </a:p>
          <a:p>
            <a:pPr marL="0" indent="0" algn="ctr">
              <a:buNone/>
            </a:pPr>
            <a:endParaRPr lang="en-IE" dirty="0" smtClean="0"/>
          </a:p>
          <a:p>
            <a:pPr marL="0" indent="0" algn="ctr">
              <a:buNone/>
            </a:pPr>
            <a:r>
              <a:rPr lang="en-IE" b="1" dirty="0" smtClean="0"/>
              <a:t>Thank you!</a:t>
            </a:r>
          </a:p>
          <a:p>
            <a:pPr marL="0" indent="0" algn="ctr">
              <a:buNone/>
            </a:pPr>
            <a:endParaRPr lang="en-IE" dirty="0" smtClean="0"/>
          </a:p>
          <a:p>
            <a:pPr marL="0" indent="0" algn="ctr">
              <a:spcBef>
                <a:spcPts val="0"/>
              </a:spcBef>
              <a:buNone/>
            </a:pPr>
            <a:r>
              <a:rPr lang="en-IE" dirty="0" smtClean="0"/>
              <a:t>Amelia </a:t>
            </a:r>
            <a:r>
              <a:rPr lang="en-IE" dirty="0" err="1" smtClean="0"/>
              <a:t>Dulee-Kinsolving</a:t>
            </a:r>
            <a:endParaRPr lang="en-IE" dirty="0" smtClean="0"/>
          </a:p>
          <a:p>
            <a:pPr marL="0" indent="0" algn="ctr">
              <a:spcBef>
                <a:spcPts val="0"/>
              </a:spcBef>
              <a:buNone/>
            </a:pPr>
            <a:r>
              <a:rPr lang="en-IE" dirty="0"/>
              <a:t>a</a:t>
            </a:r>
            <a:r>
              <a:rPr lang="en-IE" dirty="0" smtClean="0"/>
              <a:t>melia.dulee-kinsolving@solas.ie</a:t>
            </a:r>
            <a:endParaRPr lang="en-IE" dirty="0"/>
          </a:p>
        </p:txBody>
      </p:sp>
    </p:spTree>
    <p:extLst>
      <p:ext uri="{BB962C8B-B14F-4D97-AF65-F5344CB8AC3E}">
        <p14:creationId xmlns:p14="http://schemas.microsoft.com/office/powerpoint/2010/main" val="2466493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ltLang="en-US" sz="2400" dirty="0"/>
              <a:t>PhD research:  Flexible or secure jobs? : Young workers and internships in Ireland and Spain</a:t>
            </a:r>
            <a:endParaRPr lang="en-IE" sz="2400" dirty="0"/>
          </a:p>
        </p:txBody>
      </p:sp>
      <p:sp>
        <p:nvSpPr>
          <p:cNvPr id="3" name="Content Placeholder 2"/>
          <p:cNvSpPr>
            <a:spLocks noGrp="1"/>
          </p:cNvSpPr>
          <p:nvPr>
            <p:ph idx="1"/>
          </p:nvPr>
        </p:nvSpPr>
        <p:spPr/>
        <p:txBody>
          <a:bodyPr>
            <a:normAutofit fontScale="77500" lnSpcReduction="20000"/>
          </a:bodyPr>
          <a:lstStyle/>
          <a:p>
            <a:pPr>
              <a:buFont typeface="Arial" charset="0"/>
              <a:buNone/>
              <a:defRPr/>
            </a:pPr>
            <a:r>
              <a:rPr lang="en-US" sz="2100" dirty="0"/>
              <a:t>Objective: To understand how Irish and Spanish ALMP internships facilitate particular job quality outcomes within the Spanish and Irish ICT sectors</a:t>
            </a:r>
          </a:p>
          <a:p>
            <a:pPr>
              <a:buFont typeface="Arial" charset="0"/>
              <a:buNone/>
              <a:defRPr/>
            </a:pPr>
            <a:endParaRPr lang="en-US" sz="2100" dirty="0"/>
          </a:p>
          <a:p>
            <a:pPr marL="1200150" lvl="4" indent="-285750">
              <a:buFont typeface="Arial" pitchFamily="34" charset="0"/>
              <a:buChar char="•"/>
              <a:defRPr/>
            </a:pPr>
            <a:r>
              <a:rPr lang="en-IE" altLang="en-US" sz="2100" dirty="0">
                <a:latin typeface="Trebuchet MS" panose="020B0603020202020204" pitchFamily="34" charset="0"/>
              </a:rPr>
              <a:t>What mechanisms may enable or constrain firm behaviour surrounding job quality outcomes through ALMPs?</a:t>
            </a:r>
          </a:p>
          <a:p>
            <a:pPr marL="285750" indent="-285750">
              <a:buFont typeface="Arial" pitchFamily="34" charset="0"/>
              <a:buChar char="•"/>
              <a:defRPr/>
            </a:pPr>
            <a:endParaRPr lang="en-US" sz="2100" dirty="0"/>
          </a:p>
          <a:p>
            <a:pPr marL="82296">
              <a:buNone/>
              <a:defRPr/>
            </a:pPr>
            <a:r>
              <a:rPr lang="en-IE" sz="2100" dirty="0"/>
              <a:t>Qualitative Research</a:t>
            </a:r>
          </a:p>
          <a:p>
            <a:pPr marL="1200150" lvl="4" indent="-285750">
              <a:buFont typeface="Arial" pitchFamily="34" charset="0"/>
              <a:buChar char="•"/>
              <a:defRPr/>
            </a:pPr>
            <a:r>
              <a:rPr lang="en-IE" sz="2100" dirty="0">
                <a:latin typeface="Trebuchet MS" panose="020B0603020202020204" pitchFamily="34" charset="0"/>
              </a:rPr>
              <a:t>Semi-structured interviews: Government officials/experts, trade unions, employer federations, ICT firms</a:t>
            </a:r>
          </a:p>
          <a:p>
            <a:pPr marL="1200150" lvl="4" indent="-285750">
              <a:buFont typeface="Arial" pitchFamily="34" charset="0"/>
              <a:buChar char="•"/>
              <a:defRPr/>
            </a:pPr>
            <a:r>
              <a:rPr lang="en-IE" sz="2100" dirty="0">
                <a:latin typeface="Trebuchet MS" panose="020B0603020202020204" pitchFamily="34" charset="0"/>
              </a:rPr>
              <a:t>Firm level policy documents, firm websites, sectoral collective agreements, national </a:t>
            </a:r>
            <a:r>
              <a:rPr lang="en-IE" sz="2100" dirty="0" err="1">
                <a:latin typeface="Trebuchet MS" panose="020B0603020202020204" pitchFamily="34" charset="0"/>
              </a:rPr>
              <a:t>labor</a:t>
            </a:r>
            <a:r>
              <a:rPr lang="en-IE" sz="2100" dirty="0">
                <a:latin typeface="Trebuchet MS" panose="020B0603020202020204" pitchFamily="34" charset="0"/>
              </a:rPr>
              <a:t> market legislation, government policy documents, and descriptive data on ALMP internship programs</a:t>
            </a:r>
          </a:p>
          <a:p>
            <a:pPr marL="1200150" lvl="4" indent="-285750">
              <a:buFont typeface="Arial" pitchFamily="34" charset="0"/>
              <a:buChar char="•"/>
              <a:defRPr/>
            </a:pPr>
            <a:endParaRPr lang="en-IE" sz="2100" dirty="0">
              <a:latin typeface="Trebuchet MS" panose="020B0603020202020204" pitchFamily="34" charset="0"/>
            </a:endParaRPr>
          </a:p>
          <a:p>
            <a:pPr marL="82296" indent="0">
              <a:buNone/>
              <a:defRPr/>
            </a:pPr>
            <a:r>
              <a:rPr lang="en-IE" sz="2100" dirty="0"/>
              <a:t>Comparative Case Study design</a:t>
            </a:r>
          </a:p>
          <a:p>
            <a:pPr marL="1200150" lvl="4" indent="-285750">
              <a:buFont typeface="Arial" pitchFamily="34" charset="0"/>
              <a:buChar char="•"/>
              <a:defRPr/>
            </a:pPr>
            <a:r>
              <a:rPr lang="en-IE" sz="2100" dirty="0">
                <a:latin typeface="Trebuchet MS" panose="020B0603020202020204" pitchFamily="34" charset="0"/>
              </a:rPr>
              <a:t>Sectoral and firm level analysis</a:t>
            </a:r>
          </a:p>
          <a:p>
            <a:pPr marL="1200150" lvl="4" indent="-285750">
              <a:buClr>
                <a:srgbClr val="3891A7"/>
              </a:buClr>
              <a:buFont typeface="Arial" pitchFamily="34" charset="0"/>
              <a:buChar char="•"/>
              <a:defRPr/>
            </a:pPr>
            <a:r>
              <a:rPr lang="en-IE" sz="2100" dirty="0">
                <a:latin typeface="Trebuchet MS" panose="020B0603020202020204" pitchFamily="34" charset="0"/>
              </a:rPr>
              <a:t>Ireland and Spain-Autonomous Community of Catalonia</a:t>
            </a:r>
          </a:p>
          <a:p>
            <a:pPr marL="1200150" lvl="4" indent="-285750">
              <a:buClr>
                <a:srgbClr val="3891A7"/>
              </a:buClr>
              <a:buFont typeface="Arial" pitchFamily="34" charset="0"/>
              <a:buChar char="•"/>
              <a:defRPr/>
            </a:pPr>
            <a:r>
              <a:rPr lang="en-IE" sz="2100" dirty="0">
                <a:latin typeface="Trebuchet MS" panose="020B0603020202020204" pitchFamily="34" charset="0"/>
              </a:rPr>
              <a:t>ICT sector- 5 firms</a:t>
            </a:r>
          </a:p>
          <a:p>
            <a:pPr marL="1200150" lvl="4" indent="-285750">
              <a:buClr>
                <a:srgbClr val="3891A7"/>
              </a:buClr>
              <a:buFont typeface="Arial" pitchFamily="34" charset="0"/>
              <a:buChar char="•"/>
              <a:defRPr/>
            </a:pPr>
            <a:r>
              <a:rPr lang="en-IE" sz="2100" dirty="0">
                <a:latin typeface="Trebuchet MS" panose="020B0603020202020204" pitchFamily="34" charset="0"/>
              </a:rPr>
              <a:t>ALMP internship programs</a:t>
            </a:r>
          </a:p>
          <a:p>
            <a:endParaRPr lang="en-IE" dirty="0"/>
          </a:p>
        </p:txBody>
      </p:sp>
    </p:spTree>
    <p:extLst>
      <p:ext uri="{BB962C8B-B14F-4D97-AF65-F5344CB8AC3E}">
        <p14:creationId xmlns:p14="http://schemas.microsoft.com/office/powerpoint/2010/main" val="130635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altLang="en-US" sz="2400" dirty="0"/>
              <a:t>PhD research:  Flexible or secure jobs? : Young workers and internships in Ireland and Spain</a:t>
            </a:r>
            <a:endParaRPr lang="en-IE" sz="2400" dirty="0"/>
          </a:p>
        </p:txBody>
      </p:sp>
      <p:sp>
        <p:nvSpPr>
          <p:cNvPr id="3" name="Content Placeholder 2"/>
          <p:cNvSpPr>
            <a:spLocks noGrp="1"/>
          </p:cNvSpPr>
          <p:nvPr>
            <p:ph idx="1"/>
          </p:nvPr>
        </p:nvSpPr>
        <p:spPr>
          <a:xfrm>
            <a:off x="457200" y="1407699"/>
            <a:ext cx="8229600" cy="4525963"/>
          </a:xfrm>
        </p:spPr>
        <p:txBody>
          <a:bodyPr>
            <a:normAutofit fontScale="92500" lnSpcReduction="10000"/>
          </a:bodyPr>
          <a:lstStyle/>
          <a:p>
            <a:pPr marL="285750" indent="-285750">
              <a:buFont typeface="Arial" pitchFamily="34" charset="0"/>
              <a:buChar char="•"/>
              <a:defRPr/>
            </a:pPr>
            <a:r>
              <a:rPr lang="en-IE" altLang="en-US" sz="2300" dirty="0"/>
              <a:t>In a context of weak macro and </a:t>
            </a:r>
            <a:r>
              <a:rPr lang="en-IE" altLang="en-US" sz="2300" dirty="0" err="1"/>
              <a:t>meso</a:t>
            </a:r>
            <a:r>
              <a:rPr lang="en-IE" altLang="en-US" sz="2300" dirty="0"/>
              <a:t> institutions, firm level features play an increasingly important role in explaining how employers facilitate particular job quality outcomes through ALMP internships within the Spanish and Irish ICT sectors.</a:t>
            </a:r>
          </a:p>
          <a:p>
            <a:pPr>
              <a:buFont typeface="Arial" charset="0"/>
              <a:buNone/>
              <a:defRPr/>
            </a:pPr>
            <a:endParaRPr lang="en-IE" sz="2300" dirty="0"/>
          </a:p>
          <a:p>
            <a:pPr marL="365760" indent="-283464">
              <a:buFont typeface="Wingdings 2"/>
              <a:buChar char=""/>
              <a:defRPr/>
            </a:pPr>
            <a:r>
              <a:rPr lang="en-IE" sz="2300" dirty="0"/>
              <a:t>ALMP internships are one of many mechanisms the Spanish and Irish MNC ICT subsidiary firms use to supply their </a:t>
            </a:r>
            <a:r>
              <a:rPr lang="en-IE" sz="2300" dirty="0" err="1"/>
              <a:t>labor</a:t>
            </a:r>
            <a:r>
              <a:rPr lang="en-IE" sz="2300" dirty="0"/>
              <a:t> force.  </a:t>
            </a:r>
          </a:p>
          <a:p>
            <a:pPr marL="1200150" lvl="4" indent="-285750">
              <a:buFont typeface="Arial" pitchFamily="34" charset="0"/>
              <a:buChar char="•"/>
              <a:defRPr/>
            </a:pPr>
            <a:r>
              <a:rPr lang="en-IE" sz="2300" dirty="0">
                <a:latin typeface="Trebuchet MS" panose="020B0603020202020204" pitchFamily="34" charset="0"/>
              </a:rPr>
              <a:t>ALMP internships are primarily used as a flexible supply of </a:t>
            </a:r>
            <a:r>
              <a:rPr lang="en-IE" sz="2300" dirty="0" err="1">
                <a:latin typeface="Trebuchet MS" panose="020B0603020202020204" pitchFamily="34" charset="0"/>
              </a:rPr>
              <a:t>labor</a:t>
            </a:r>
            <a:r>
              <a:rPr lang="en-IE" sz="2300" dirty="0">
                <a:latin typeface="Trebuchet MS" panose="020B0603020202020204" pitchFamily="34" charset="0"/>
              </a:rPr>
              <a:t> and with limited scope for upskilling.</a:t>
            </a:r>
          </a:p>
          <a:p>
            <a:pPr marL="640080" lvl="1" indent="-237744">
              <a:buFont typeface="Verdana"/>
              <a:buChar char="◦"/>
              <a:defRPr/>
            </a:pPr>
            <a:endParaRPr lang="en-IE" sz="2300" dirty="0"/>
          </a:p>
          <a:p>
            <a:pPr marL="365760" indent="-283464">
              <a:buFont typeface="Wingdings 2"/>
              <a:buChar char=""/>
              <a:defRPr/>
            </a:pPr>
            <a:r>
              <a:rPr lang="en-IE" sz="2300" dirty="0"/>
              <a:t>ALMP internships are more effective in the domestic small and medium ICT firms where they help reduce firm hiring risks and provide participants with access to a broad range of skill development and work experience, thus providing for upskilling.</a:t>
            </a:r>
          </a:p>
          <a:p>
            <a:endParaRPr lang="en-IE" dirty="0"/>
          </a:p>
        </p:txBody>
      </p:sp>
    </p:spTree>
    <p:extLst>
      <p:ext uri="{BB962C8B-B14F-4D97-AF65-F5344CB8AC3E}">
        <p14:creationId xmlns:p14="http://schemas.microsoft.com/office/powerpoint/2010/main" val="74323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974" y="1623529"/>
            <a:ext cx="7772400" cy="1470025"/>
          </a:xfrm>
        </p:spPr>
        <p:txBody>
          <a:bodyPr>
            <a:normAutofit/>
          </a:bodyPr>
          <a:lstStyle/>
          <a:p>
            <a:r>
              <a:rPr lang="en-US" dirty="0" smtClean="0"/>
              <a:t>The Irish Welfare System: Social Services within the Irish State</a:t>
            </a:r>
            <a:endParaRPr lang="en-US" dirty="0"/>
          </a:p>
        </p:txBody>
      </p:sp>
      <p:sp>
        <p:nvSpPr>
          <p:cNvPr id="3" name="Subtitle 2"/>
          <p:cNvSpPr>
            <a:spLocks noGrp="1"/>
          </p:cNvSpPr>
          <p:nvPr>
            <p:ph type="subTitle" idx="1"/>
          </p:nvPr>
        </p:nvSpPr>
        <p:spPr>
          <a:xfrm>
            <a:off x="1371600" y="3610389"/>
            <a:ext cx="6400800" cy="2164246"/>
          </a:xfrm>
        </p:spPr>
        <p:txBody>
          <a:bodyPr>
            <a:normAutofit fontScale="92500" lnSpcReduction="20000"/>
          </a:bodyPr>
          <a:lstStyle/>
          <a:p>
            <a:r>
              <a:rPr lang="en-US" dirty="0" smtClean="0"/>
              <a:t>EAPN PACT Project</a:t>
            </a:r>
          </a:p>
          <a:p>
            <a:r>
              <a:rPr lang="en-US" dirty="0" smtClean="0"/>
              <a:t>25th September 2018</a:t>
            </a:r>
          </a:p>
          <a:p>
            <a:endParaRPr lang="en-US" dirty="0" smtClean="0"/>
          </a:p>
          <a:p>
            <a:r>
              <a:rPr lang="en-US" sz="1800" dirty="0" smtClean="0"/>
              <a:t>Dr. Amelia Dulee-Kinsolving</a:t>
            </a:r>
          </a:p>
          <a:p>
            <a:r>
              <a:rPr lang="en-US" sz="1800" dirty="0" smtClean="0"/>
              <a:t>Data Analyst and Labour Market Researcher</a:t>
            </a:r>
          </a:p>
          <a:p>
            <a:r>
              <a:rPr lang="en-US" sz="1800" dirty="0" smtClean="0"/>
              <a:t>Skills and Labour Market Research Unit</a:t>
            </a:r>
            <a:endParaRPr lang="en-US" sz="1800" dirty="0"/>
          </a:p>
        </p:txBody>
      </p:sp>
    </p:spTree>
    <p:extLst>
      <p:ext uri="{BB962C8B-B14F-4D97-AF65-F5344CB8AC3E}">
        <p14:creationId xmlns:p14="http://schemas.microsoft.com/office/powerpoint/2010/main" val="4242254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The Irish Welfare System and Social Services </a:t>
            </a:r>
            <a:endParaRPr lang="en-IE" dirty="0"/>
          </a:p>
        </p:txBody>
      </p:sp>
      <p:sp>
        <p:nvSpPr>
          <p:cNvPr id="3" name="Content Placeholder 2"/>
          <p:cNvSpPr>
            <a:spLocks noGrp="1"/>
          </p:cNvSpPr>
          <p:nvPr>
            <p:ph idx="1"/>
          </p:nvPr>
        </p:nvSpPr>
        <p:spPr>
          <a:xfrm>
            <a:off x="457200" y="1980211"/>
            <a:ext cx="8229600" cy="4525963"/>
          </a:xfrm>
        </p:spPr>
        <p:txBody>
          <a:bodyPr/>
          <a:lstStyle/>
          <a:p>
            <a:pPr marL="0" indent="0">
              <a:buNone/>
            </a:pPr>
            <a:r>
              <a:rPr lang="en-IE" dirty="0" smtClean="0"/>
              <a:t>System of income support payments:</a:t>
            </a:r>
          </a:p>
          <a:p>
            <a:pPr lvl="1"/>
            <a:r>
              <a:rPr lang="en-IE" dirty="0" smtClean="0"/>
              <a:t>Social insurance or contributory benefits</a:t>
            </a:r>
          </a:p>
          <a:p>
            <a:pPr lvl="2"/>
            <a:r>
              <a:rPr lang="en-IE" dirty="0" smtClean="0"/>
              <a:t>Covers public and private sector employees- benefits limited for self-employed </a:t>
            </a:r>
          </a:p>
          <a:p>
            <a:pPr lvl="1"/>
            <a:r>
              <a:rPr lang="en-IE" dirty="0" smtClean="0"/>
              <a:t>Social assistance or means-tested payments</a:t>
            </a:r>
          </a:p>
          <a:p>
            <a:pPr lvl="1"/>
            <a:r>
              <a:rPr lang="en-IE" dirty="0" smtClean="0"/>
              <a:t>Universal child benefit (CB), residence based</a:t>
            </a:r>
          </a:p>
          <a:p>
            <a:endParaRPr lang="en-IE" dirty="0" smtClean="0"/>
          </a:p>
          <a:p>
            <a:endParaRPr lang="en-IE" dirty="0"/>
          </a:p>
        </p:txBody>
      </p:sp>
    </p:spTree>
    <p:extLst>
      <p:ext uri="{BB962C8B-B14F-4D97-AF65-F5344CB8AC3E}">
        <p14:creationId xmlns:p14="http://schemas.microsoft.com/office/powerpoint/2010/main" val="275125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The Irish Welfare System and Social Services </a:t>
            </a:r>
          </a:p>
        </p:txBody>
      </p:sp>
      <p:sp>
        <p:nvSpPr>
          <p:cNvPr id="3" name="Content Placeholder 2"/>
          <p:cNvSpPr>
            <a:spLocks noGrp="1"/>
          </p:cNvSpPr>
          <p:nvPr>
            <p:ph idx="1"/>
          </p:nvPr>
        </p:nvSpPr>
        <p:spPr/>
        <p:txBody>
          <a:bodyPr/>
          <a:lstStyle/>
          <a:p>
            <a:r>
              <a:rPr lang="en-IE" dirty="0" smtClean="0"/>
              <a:t>Institutional architecture</a:t>
            </a:r>
          </a:p>
          <a:p>
            <a:pPr lvl="1"/>
            <a:r>
              <a:rPr lang="en-IE" dirty="0" smtClean="0"/>
              <a:t>Highly </a:t>
            </a:r>
            <a:r>
              <a:rPr lang="en-IE" dirty="0"/>
              <a:t>centralized</a:t>
            </a:r>
          </a:p>
          <a:p>
            <a:pPr lvl="1"/>
            <a:r>
              <a:rPr lang="en-IE" dirty="0"/>
              <a:t>Public institutions: DEASP</a:t>
            </a:r>
          </a:p>
          <a:p>
            <a:endParaRPr lang="en-IE" dirty="0"/>
          </a:p>
        </p:txBody>
      </p:sp>
    </p:spTree>
    <p:extLst>
      <p:ext uri="{BB962C8B-B14F-4D97-AF65-F5344CB8AC3E}">
        <p14:creationId xmlns:p14="http://schemas.microsoft.com/office/powerpoint/2010/main" val="160201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r>
              <a:rPr lang="en-IE" dirty="0"/>
              <a:t>Strong emphasis on familiar and voluntary sources of welfare services</a:t>
            </a:r>
          </a:p>
          <a:p>
            <a:endParaRPr lang="en-IE" dirty="0"/>
          </a:p>
        </p:txBody>
      </p:sp>
    </p:spTree>
    <p:extLst>
      <p:ext uri="{BB962C8B-B14F-4D97-AF65-F5344CB8AC3E}">
        <p14:creationId xmlns:p14="http://schemas.microsoft.com/office/powerpoint/2010/main" val="299428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r>
              <a:rPr lang="en-IE" dirty="0" smtClean="0"/>
              <a:t>What is the Welfare State?</a:t>
            </a:r>
          </a:p>
          <a:p>
            <a:r>
              <a:rPr lang="en-IE" dirty="0" smtClean="0"/>
              <a:t>Ireland as a Welfare State</a:t>
            </a:r>
          </a:p>
          <a:p>
            <a:r>
              <a:rPr lang="en-IE" dirty="0" smtClean="0"/>
              <a:t>The Irish Welfare System and Social Services</a:t>
            </a:r>
          </a:p>
          <a:p>
            <a:pPr lvl="1"/>
            <a:r>
              <a:rPr lang="en-IE" dirty="0" smtClean="0"/>
              <a:t>Crisis to Recovery: Unemployment and reforming unemployment institutions and labour market strategy</a:t>
            </a:r>
          </a:p>
          <a:p>
            <a:r>
              <a:rPr lang="en-IE" dirty="0" smtClean="0"/>
              <a:t>Challenges</a:t>
            </a:r>
          </a:p>
          <a:p>
            <a:pPr marL="457200" lvl="1" indent="0">
              <a:buNone/>
            </a:pPr>
            <a:endParaRPr lang="en-IE" dirty="0" smtClean="0"/>
          </a:p>
          <a:p>
            <a:pPr marL="457200" lvl="1" indent="0">
              <a:buNone/>
            </a:pPr>
            <a:endParaRPr lang="en-IE" dirty="0" smtClean="0"/>
          </a:p>
          <a:p>
            <a:endParaRPr lang="en-IE" dirty="0" smtClean="0"/>
          </a:p>
          <a:p>
            <a:endParaRPr lang="en-IE" dirty="0"/>
          </a:p>
        </p:txBody>
      </p:sp>
    </p:spTree>
    <p:extLst>
      <p:ext uri="{BB962C8B-B14F-4D97-AF65-F5344CB8AC3E}">
        <p14:creationId xmlns:p14="http://schemas.microsoft.com/office/powerpoint/2010/main" val="428054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Conceptualising the Welfare State</a:t>
            </a:r>
            <a:endParaRPr lang="en-IE" dirty="0"/>
          </a:p>
        </p:txBody>
      </p:sp>
      <p:sp>
        <p:nvSpPr>
          <p:cNvPr id="3" name="Content Placeholder 2"/>
          <p:cNvSpPr>
            <a:spLocks noGrp="1"/>
          </p:cNvSpPr>
          <p:nvPr>
            <p:ph idx="1"/>
          </p:nvPr>
        </p:nvSpPr>
        <p:spPr>
          <a:xfrm>
            <a:off x="765313" y="1348063"/>
            <a:ext cx="8229600" cy="4525963"/>
          </a:xfrm>
        </p:spPr>
        <p:txBody>
          <a:bodyPr>
            <a:normAutofit fontScale="77500" lnSpcReduction="20000"/>
          </a:bodyPr>
          <a:lstStyle/>
          <a:p>
            <a:r>
              <a:rPr lang="en-IE" dirty="0" smtClean="0"/>
              <a:t>What is the role of welfare state?</a:t>
            </a:r>
          </a:p>
          <a:p>
            <a:pPr marL="0" indent="0">
              <a:buNone/>
            </a:pPr>
            <a:endParaRPr lang="en-IE" dirty="0" smtClean="0"/>
          </a:p>
          <a:p>
            <a:pPr lvl="1"/>
            <a:r>
              <a:rPr lang="en-IE" dirty="0" smtClean="0"/>
              <a:t>Minimise poverty?</a:t>
            </a:r>
          </a:p>
          <a:p>
            <a:pPr lvl="1"/>
            <a:r>
              <a:rPr lang="en-IE" dirty="0" smtClean="0"/>
              <a:t>Promote equality?</a:t>
            </a:r>
          </a:p>
          <a:p>
            <a:pPr lvl="1"/>
            <a:r>
              <a:rPr lang="en-IE" dirty="0" smtClean="0"/>
              <a:t>Redistribute income and wealth?</a:t>
            </a:r>
          </a:p>
          <a:p>
            <a:pPr lvl="1"/>
            <a:r>
              <a:rPr lang="en-IE" dirty="0" smtClean="0"/>
              <a:t>Activate the unemployed?</a:t>
            </a:r>
          </a:p>
          <a:p>
            <a:pPr lvl="1"/>
            <a:r>
              <a:rPr lang="en-IE" dirty="0" smtClean="0"/>
              <a:t>Protect citizens?</a:t>
            </a:r>
          </a:p>
          <a:p>
            <a:pPr lvl="1"/>
            <a:r>
              <a:rPr lang="en-IE" dirty="0" smtClean="0"/>
              <a:t>Promote enterprising and entrepreneurial citizens?</a:t>
            </a:r>
          </a:p>
          <a:p>
            <a:pPr lvl="1"/>
            <a:r>
              <a:rPr lang="en-IE" dirty="0" smtClean="0"/>
              <a:t>Promote social cohesion?</a:t>
            </a:r>
          </a:p>
          <a:p>
            <a:pPr lvl="1"/>
            <a:r>
              <a:rPr lang="en-IE" dirty="0" smtClean="0"/>
              <a:t>Deliver services in public good?</a:t>
            </a:r>
          </a:p>
          <a:p>
            <a:pPr lvl="1"/>
            <a:r>
              <a:rPr lang="en-IE" dirty="0" smtClean="0"/>
              <a:t>Enable and maximise the productive function of social policy?</a:t>
            </a:r>
          </a:p>
          <a:p>
            <a:pPr marL="457200" lvl="1" indent="0">
              <a:buNone/>
            </a:pPr>
            <a:endParaRPr lang="en-IE" dirty="0"/>
          </a:p>
          <a:p>
            <a:pPr marL="457200" lvl="1" indent="0">
              <a:buNone/>
            </a:pPr>
            <a:r>
              <a:rPr lang="en-IE" dirty="0" smtClean="0"/>
              <a:t>(Murphy and </a:t>
            </a:r>
            <a:r>
              <a:rPr lang="en-IE" dirty="0" err="1" smtClean="0"/>
              <a:t>Dukelow</a:t>
            </a:r>
            <a:r>
              <a:rPr lang="en-IE" dirty="0" smtClean="0"/>
              <a:t>, 2016)</a:t>
            </a:r>
          </a:p>
        </p:txBody>
      </p:sp>
    </p:spTree>
    <p:extLst>
      <p:ext uri="{BB962C8B-B14F-4D97-AF65-F5344CB8AC3E}">
        <p14:creationId xmlns:p14="http://schemas.microsoft.com/office/powerpoint/2010/main" val="62987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Worlds of Welfare </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969816"/>
              </p:ext>
            </p:extLst>
          </p:nvPr>
        </p:nvGraphicFramePr>
        <p:xfrm>
          <a:off x="636105" y="1600200"/>
          <a:ext cx="8229600" cy="38404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Social</a:t>
                      </a:r>
                      <a:r>
                        <a:rPr lang="en-IE" baseline="0" dirty="0" smtClean="0"/>
                        <a:t>-Democratic Model (Scandinavian)</a:t>
                      </a:r>
                      <a:endParaRPr lang="en-IE" dirty="0" smtClean="0"/>
                    </a:p>
                    <a:p>
                      <a:endParaRPr lang="en-IE" dirty="0"/>
                    </a:p>
                  </a:txBody>
                  <a:tcPr/>
                </a:tc>
                <a:tc>
                  <a:txBody>
                    <a:bodyPr/>
                    <a:lstStyle/>
                    <a:p>
                      <a:r>
                        <a:rPr lang="en-IE" dirty="0" smtClean="0"/>
                        <a:t>Conservative-Corporatist Model (Central Europe) </a:t>
                      </a:r>
                    </a:p>
                    <a:p>
                      <a:endParaRPr lang="en-I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Liberal</a:t>
                      </a:r>
                      <a:r>
                        <a:rPr lang="en-IE" baseline="0" dirty="0" smtClean="0"/>
                        <a:t> Model (Anglo-Saxon) </a:t>
                      </a:r>
                    </a:p>
                    <a:p>
                      <a:endParaRPr lang="en-IE" dirty="0"/>
                    </a:p>
                  </a:txBody>
                  <a:tcPr/>
                </a:tc>
              </a:tr>
              <a:tr h="370840">
                <a:tc>
                  <a:txBody>
                    <a:bodyPr/>
                    <a:lstStyle/>
                    <a:p>
                      <a:r>
                        <a:rPr lang="en-IE" dirty="0" smtClean="0"/>
                        <a:t>High </a:t>
                      </a:r>
                      <a:r>
                        <a:rPr lang="en-IE" dirty="0" err="1" smtClean="0"/>
                        <a:t>decommodification</a:t>
                      </a:r>
                      <a:r>
                        <a:rPr lang="en-IE" dirty="0" smtClean="0"/>
                        <a:t>;</a:t>
                      </a:r>
                      <a:r>
                        <a:rPr lang="en-IE" baseline="0" dirty="0" smtClean="0"/>
                        <a:t> universal benefits, and high degree of benefit equality</a:t>
                      </a:r>
                      <a:endParaRPr lang="en-IE" dirty="0"/>
                    </a:p>
                  </a:txBody>
                  <a:tcPr/>
                </a:tc>
                <a:tc>
                  <a:txBody>
                    <a:bodyPr/>
                    <a:lstStyle/>
                    <a:p>
                      <a:r>
                        <a:rPr lang="en-IE" dirty="0" smtClean="0"/>
                        <a:t>Moderate </a:t>
                      </a:r>
                      <a:r>
                        <a:rPr lang="en-IE" dirty="0" err="1" smtClean="0"/>
                        <a:t>decommodification</a:t>
                      </a:r>
                      <a:r>
                        <a:rPr lang="en-IE" dirty="0" smtClean="0"/>
                        <a:t>;</a:t>
                      </a:r>
                      <a:r>
                        <a:rPr lang="en-IE" baseline="0" dirty="0" smtClean="0"/>
                        <a:t>  social benefits mainly dependent on former contributions and status</a:t>
                      </a:r>
                      <a:endParaRPr lang="en-I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Low </a:t>
                      </a:r>
                      <a:r>
                        <a:rPr lang="en-IE" dirty="0" err="1" smtClean="0"/>
                        <a:t>decommodification</a:t>
                      </a:r>
                      <a:r>
                        <a:rPr lang="en-IE" dirty="0" smtClean="0"/>
                        <a:t>,</a:t>
                      </a:r>
                      <a:r>
                        <a:rPr lang="en-IE" baseline="0" dirty="0" smtClean="0"/>
                        <a:t> market differentiation of social welfare</a:t>
                      </a:r>
                      <a:endParaRPr lang="en-IE"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Belgium, Denmark,</a:t>
                      </a:r>
                    </a:p>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Netherlands, Norway, Sweden, Austria</a:t>
                      </a:r>
                    </a:p>
                    <a:p>
                      <a:endParaRPr lang="en-I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Finland, France, Germany,</a:t>
                      </a:r>
                      <a:r>
                        <a:rPr lang="en-IE" baseline="0" dirty="0" smtClean="0"/>
                        <a:t> </a:t>
                      </a:r>
                      <a:r>
                        <a:rPr lang="en-IE" dirty="0" smtClean="0"/>
                        <a:t>Italy, </a:t>
                      </a:r>
                      <a:r>
                        <a:rPr lang="en-IE" baseline="0" dirty="0" smtClean="0"/>
                        <a:t>Switzerland</a:t>
                      </a:r>
                      <a:endParaRPr lang="en-IE" dirty="0" smtClean="0"/>
                    </a:p>
                    <a:p>
                      <a:endParaRPr lang="en-I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Australia, Canada, United</a:t>
                      </a:r>
                      <a:r>
                        <a:rPr lang="en-IE" baseline="0" dirty="0" smtClean="0"/>
                        <a:t> States</a:t>
                      </a:r>
                      <a:r>
                        <a:rPr lang="en-IE" dirty="0" smtClean="0"/>
                        <a:t>, New</a:t>
                      </a:r>
                      <a:r>
                        <a:rPr lang="en-IE" baseline="0" dirty="0" smtClean="0"/>
                        <a:t> Zealand</a:t>
                      </a:r>
                      <a:r>
                        <a:rPr lang="en-IE" dirty="0" smtClean="0"/>
                        <a:t>, </a:t>
                      </a:r>
                      <a:r>
                        <a:rPr lang="en-IE" dirty="0" smtClean="0">
                          <a:solidFill>
                            <a:srgbClr val="FF0000"/>
                          </a:solidFill>
                        </a:rPr>
                        <a:t>Ireland</a:t>
                      </a:r>
                      <a:r>
                        <a:rPr lang="en-IE" dirty="0" smtClean="0">
                          <a:solidFill>
                            <a:schemeClr val="tx1"/>
                          </a:solidFill>
                        </a:rPr>
                        <a:t>, </a:t>
                      </a:r>
                      <a:r>
                        <a:rPr lang="en-IE" dirty="0" smtClean="0"/>
                        <a:t>United</a:t>
                      </a:r>
                      <a:r>
                        <a:rPr lang="en-IE" baseline="0" dirty="0" smtClean="0"/>
                        <a:t> Kingdom, </a:t>
                      </a:r>
                      <a:r>
                        <a:rPr lang="en-IE" dirty="0" smtClean="0"/>
                        <a:t>Japan</a:t>
                      </a:r>
                    </a:p>
                    <a:p>
                      <a:endParaRPr lang="en-IE" dirty="0"/>
                    </a:p>
                  </a:txBody>
                  <a:tcPr/>
                </a:tc>
              </a:tr>
            </a:tbl>
          </a:graphicData>
        </a:graphic>
      </p:graphicFrame>
    </p:spTree>
    <p:extLst>
      <p:ext uri="{BB962C8B-B14F-4D97-AF65-F5344CB8AC3E}">
        <p14:creationId xmlns:p14="http://schemas.microsoft.com/office/powerpoint/2010/main" val="2663838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Critics of the ‘Three Worlds of Welfare’</a:t>
            </a:r>
            <a:endParaRPr lang="en-IE" dirty="0"/>
          </a:p>
        </p:txBody>
      </p:sp>
      <p:sp>
        <p:nvSpPr>
          <p:cNvPr id="3" name="Content Placeholder 2"/>
          <p:cNvSpPr>
            <a:spLocks noGrp="1"/>
          </p:cNvSpPr>
          <p:nvPr>
            <p:ph idx="1"/>
          </p:nvPr>
        </p:nvSpPr>
        <p:spPr>
          <a:xfrm>
            <a:off x="457200" y="1445389"/>
            <a:ext cx="8229600" cy="4525963"/>
          </a:xfrm>
        </p:spPr>
        <p:txBody>
          <a:bodyPr>
            <a:normAutofit/>
          </a:bodyPr>
          <a:lstStyle/>
          <a:p>
            <a:r>
              <a:rPr lang="en-IE" dirty="0" smtClean="0"/>
              <a:t>Exclusion of Mediterranean countries (</a:t>
            </a:r>
            <a:r>
              <a:rPr lang="en-IE" dirty="0" err="1" smtClean="0"/>
              <a:t>Ferrera</a:t>
            </a:r>
            <a:r>
              <a:rPr lang="en-IE" dirty="0" smtClean="0"/>
              <a:t> 1996, </a:t>
            </a:r>
            <a:r>
              <a:rPr lang="en-IE" dirty="0" err="1" smtClean="0"/>
              <a:t>Bonoli</a:t>
            </a:r>
            <a:r>
              <a:rPr lang="en-IE" dirty="0" smtClean="0"/>
              <a:t> 1997)</a:t>
            </a:r>
            <a:r>
              <a:rPr lang="en-IE" dirty="0"/>
              <a:t> </a:t>
            </a:r>
            <a:endParaRPr lang="en-IE" dirty="0" smtClean="0"/>
          </a:p>
          <a:p>
            <a:r>
              <a:rPr lang="en-IE" dirty="0" smtClean="0"/>
              <a:t>Ireland as a hybrid or southern model?</a:t>
            </a:r>
          </a:p>
          <a:p>
            <a:r>
              <a:rPr lang="en-IE" dirty="0" smtClean="0"/>
              <a:t>Exclusion of social policies towards care and domestic care(</a:t>
            </a:r>
            <a:r>
              <a:rPr lang="en-IE" dirty="0" err="1" smtClean="0"/>
              <a:t>Siaroff</a:t>
            </a:r>
            <a:r>
              <a:rPr lang="en-IE" dirty="0" smtClean="0"/>
              <a:t> 1994, </a:t>
            </a:r>
            <a:r>
              <a:rPr lang="en-IE" dirty="0" err="1" smtClean="0"/>
              <a:t>Bambra</a:t>
            </a:r>
            <a:r>
              <a:rPr lang="en-IE" dirty="0" smtClean="0"/>
              <a:t> 2004)</a:t>
            </a:r>
          </a:p>
          <a:p>
            <a:r>
              <a:rPr lang="en-IE" dirty="0" smtClean="0"/>
              <a:t>Large shifts in relationship between the labour market, welfare policy and institutions, and the wider economic environment</a:t>
            </a:r>
            <a:endParaRPr lang="en-IE" dirty="0"/>
          </a:p>
        </p:txBody>
      </p:sp>
    </p:spTree>
    <p:extLst>
      <p:ext uri="{BB962C8B-B14F-4D97-AF65-F5344CB8AC3E}">
        <p14:creationId xmlns:p14="http://schemas.microsoft.com/office/powerpoint/2010/main" val="266484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04136"/>
          </a:xfrm>
        </p:spPr>
        <p:txBody>
          <a:bodyPr>
            <a:normAutofit fontScale="90000"/>
          </a:bodyPr>
          <a:lstStyle/>
          <a:p>
            <a:r>
              <a:rPr lang="en-IE" dirty="0"/>
              <a:t>The Irish Welfare System and Social </a:t>
            </a:r>
            <a:r>
              <a:rPr lang="en-IE" dirty="0" smtClean="0"/>
              <a:t>Services: A shifting landscape</a:t>
            </a:r>
            <a:endParaRPr lang="en-IE" dirty="0"/>
          </a:p>
        </p:txBody>
      </p:sp>
      <p:sp>
        <p:nvSpPr>
          <p:cNvPr id="9" name="TextBox 8"/>
          <p:cNvSpPr txBox="1"/>
          <p:nvPr/>
        </p:nvSpPr>
        <p:spPr>
          <a:xfrm>
            <a:off x="144716" y="5682650"/>
            <a:ext cx="4154557" cy="800219"/>
          </a:xfrm>
          <a:prstGeom prst="rect">
            <a:avLst/>
          </a:prstGeom>
          <a:noFill/>
        </p:spPr>
        <p:txBody>
          <a:bodyPr wrap="square" rtlCol="0">
            <a:spAutoFit/>
          </a:bodyPr>
          <a:lstStyle/>
          <a:p>
            <a:r>
              <a:rPr lang="en-IE" sz="1400" dirty="0" smtClean="0"/>
              <a:t>Central </a:t>
            </a:r>
            <a:r>
              <a:rPr lang="en-IE" sz="1400" dirty="0"/>
              <a:t>Statistics Office,  </a:t>
            </a:r>
            <a:r>
              <a:rPr lang="en-IE" sz="1400" dirty="0" smtClean="0"/>
              <a:t>2018</a:t>
            </a:r>
          </a:p>
          <a:p>
            <a:endParaRPr lang="en-IE" sz="1400" dirty="0"/>
          </a:p>
          <a:p>
            <a:r>
              <a:rPr lang="en-IE" sz="900" dirty="0" smtClean="0"/>
              <a:t>*A new labour force survey replaced the QNHS from Q3 2017, thus care should be taken with comparing before and after data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5258691"/>
              </p:ext>
            </p:extLst>
          </p:nvPr>
        </p:nvGraphicFramePr>
        <p:xfrm>
          <a:off x="718457" y="1104405"/>
          <a:ext cx="8229600" cy="4689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87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Employment and Unemployment</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6242290"/>
              </p:ext>
            </p:extLst>
          </p:nvPr>
        </p:nvGraphicFramePr>
        <p:xfrm>
          <a:off x="457200" y="1545298"/>
          <a:ext cx="8229600" cy="3774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IE" dirty="0"/>
                    </a:p>
                  </a:txBody>
                  <a:tcPr/>
                </a:tc>
                <a:tc>
                  <a:txBody>
                    <a:bodyPr/>
                    <a:lstStyle/>
                    <a:p>
                      <a:r>
                        <a:rPr lang="en-IE" dirty="0" smtClean="0"/>
                        <a:t>Q2 2007</a:t>
                      </a:r>
                      <a:endParaRPr lang="en-IE" dirty="0"/>
                    </a:p>
                  </a:txBody>
                  <a:tcPr/>
                </a:tc>
                <a:tc>
                  <a:txBody>
                    <a:bodyPr/>
                    <a:lstStyle/>
                    <a:p>
                      <a:r>
                        <a:rPr lang="en-IE" dirty="0" smtClean="0"/>
                        <a:t>Q2  2012</a:t>
                      </a:r>
                      <a:endParaRPr lang="en-IE" dirty="0"/>
                    </a:p>
                  </a:txBody>
                  <a:tcPr/>
                </a:tc>
                <a:tc>
                  <a:txBody>
                    <a:bodyPr/>
                    <a:lstStyle/>
                    <a:p>
                      <a:r>
                        <a:rPr lang="en-IE" dirty="0" smtClean="0"/>
                        <a:t>Q2 2018</a:t>
                      </a:r>
                      <a:endParaRPr lang="en-IE" dirty="0"/>
                    </a:p>
                  </a:txBody>
                  <a:tcPr/>
                </a:tc>
              </a:tr>
              <a:tr h="370840">
                <a:tc>
                  <a:txBody>
                    <a:bodyPr/>
                    <a:lstStyle/>
                    <a:p>
                      <a:r>
                        <a:rPr lang="en-IE" dirty="0" smtClean="0"/>
                        <a:t>Labour Force</a:t>
                      </a:r>
                      <a:endParaRPr lang="en-IE" dirty="0"/>
                    </a:p>
                  </a:txBody>
                  <a:tcPr/>
                </a:tc>
                <a:tc>
                  <a:txBody>
                    <a:bodyPr/>
                    <a:lstStyle/>
                    <a:p>
                      <a:r>
                        <a:rPr lang="en-IE" dirty="0" smtClean="0"/>
                        <a:t>2,333,500</a:t>
                      </a:r>
                      <a:endParaRPr lang="en-IE" dirty="0"/>
                    </a:p>
                  </a:txBody>
                  <a:tcPr/>
                </a:tc>
                <a:tc>
                  <a:txBody>
                    <a:bodyPr/>
                    <a:lstStyle/>
                    <a:p>
                      <a:r>
                        <a:rPr lang="en-IE" dirty="0" smtClean="0"/>
                        <a:t>2,230,700</a:t>
                      </a:r>
                      <a:endParaRPr lang="en-I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2,399,300</a:t>
                      </a:r>
                    </a:p>
                  </a:txBody>
                  <a:tcPr/>
                </a:tc>
              </a:tr>
              <a:tr h="370840">
                <a:tc>
                  <a:txBody>
                    <a:bodyPr/>
                    <a:lstStyle/>
                    <a:p>
                      <a:r>
                        <a:rPr lang="en-IE" dirty="0" smtClean="0"/>
                        <a:t>Employment</a:t>
                      </a:r>
                      <a:endParaRPr lang="en-IE" dirty="0"/>
                    </a:p>
                  </a:txBody>
                  <a:tcPr/>
                </a:tc>
                <a:tc>
                  <a:txBody>
                    <a:bodyPr/>
                    <a:lstStyle/>
                    <a:p>
                      <a:r>
                        <a:rPr lang="en-IE" dirty="0" smtClean="0"/>
                        <a:t>2,213,400</a:t>
                      </a:r>
                      <a:endParaRPr lang="en-IE" dirty="0"/>
                    </a:p>
                  </a:txBody>
                  <a:tcPr/>
                </a:tc>
                <a:tc>
                  <a:txBody>
                    <a:bodyPr/>
                    <a:lstStyle/>
                    <a:p>
                      <a:r>
                        <a:rPr lang="en-IE" dirty="0" smtClean="0"/>
                        <a:t>1,878,000</a:t>
                      </a:r>
                      <a:endParaRPr lang="en-IE" dirty="0"/>
                    </a:p>
                  </a:txBody>
                  <a:tcPr/>
                </a:tc>
                <a:tc>
                  <a:txBody>
                    <a:bodyPr/>
                    <a:lstStyle/>
                    <a:p>
                      <a:r>
                        <a:rPr lang="en-IE" dirty="0" smtClean="0"/>
                        <a:t>2,255,000</a:t>
                      </a:r>
                      <a:endParaRPr lang="en-IE" dirty="0"/>
                    </a:p>
                  </a:txBody>
                  <a:tcPr/>
                </a:tc>
              </a:tr>
              <a:tr h="370840">
                <a:tc>
                  <a:txBody>
                    <a:bodyPr/>
                    <a:lstStyle/>
                    <a:p>
                      <a:r>
                        <a:rPr lang="en-IE" dirty="0" smtClean="0"/>
                        <a:t>Rate</a:t>
                      </a:r>
                      <a:endParaRPr lang="en-IE" dirty="0"/>
                    </a:p>
                  </a:txBody>
                  <a:tcPr/>
                </a:tc>
                <a:tc>
                  <a:txBody>
                    <a:bodyPr/>
                    <a:lstStyle/>
                    <a:p>
                      <a:r>
                        <a:rPr lang="en-IE" dirty="0" smtClean="0"/>
                        <a:t>71.7%</a:t>
                      </a:r>
                      <a:endParaRPr lang="en-I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dirty="0" smtClean="0"/>
                        <a:t>59.8%</a:t>
                      </a:r>
                    </a:p>
                    <a:p>
                      <a:endParaRPr lang="en-IE" dirty="0"/>
                    </a:p>
                  </a:txBody>
                  <a:tcPr/>
                </a:tc>
                <a:tc>
                  <a:txBody>
                    <a:bodyPr/>
                    <a:lstStyle/>
                    <a:p>
                      <a:r>
                        <a:rPr lang="en-IE" dirty="0" smtClean="0"/>
                        <a:t>68.5%</a:t>
                      </a:r>
                      <a:endParaRPr lang="en-IE" dirty="0"/>
                    </a:p>
                  </a:txBody>
                  <a:tcPr/>
                </a:tc>
              </a:tr>
              <a:tr h="370840">
                <a:tc>
                  <a:txBody>
                    <a:bodyPr/>
                    <a:lstStyle/>
                    <a:p>
                      <a:r>
                        <a:rPr lang="en-IE" dirty="0" smtClean="0"/>
                        <a:t>Unemployment (unadjusted)</a:t>
                      </a:r>
                      <a:endParaRPr lang="en-IE" dirty="0"/>
                    </a:p>
                  </a:txBody>
                  <a:tcPr/>
                </a:tc>
                <a:tc>
                  <a:txBody>
                    <a:bodyPr/>
                    <a:lstStyle/>
                    <a:p>
                      <a:r>
                        <a:rPr lang="en-IE" dirty="0" smtClean="0"/>
                        <a:t>120,100</a:t>
                      </a:r>
                      <a:endParaRPr lang="en-IE" dirty="0"/>
                    </a:p>
                  </a:txBody>
                  <a:tcPr/>
                </a:tc>
                <a:tc>
                  <a:txBody>
                    <a:bodyPr/>
                    <a:lstStyle/>
                    <a:p>
                      <a:r>
                        <a:rPr lang="en-IE" dirty="0" smtClean="0"/>
                        <a:t>352,700</a:t>
                      </a:r>
                      <a:endParaRPr lang="en-IE" dirty="0"/>
                    </a:p>
                  </a:txBody>
                  <a:tcPr/>
                </a:tc>
                <a:tc>
                  <a:txBody>
                    <a:bodyPr/>
                    <a:lstStyle/>
                    <a:p>
                      <a:r>
                        <a:rPr lang="en-IE" dirty="0" smtClean="0"/>
                        <a:t>144,300</a:t>
                      </a:r>
                      <a:endParaRPr lang="en-IE" dirty="0"/>
                    </a:p>
                  </a:txBody>
                  <a:tcPr/>
                </a:tc>
              </a:tr>
              <a:tr h="370840">
                <a:tc>
                  <a:txBody>
                    <a:bodyPr/>
                    <a:lstStyle/>
                    <a:p>
                      <a:r>
                        <a:rPr lang="en-IE" dirty="0" smtClean="0"/>
                        <a:t>Rate</a:t>
                      </a:r>
                      <a:endParaRPr lang="en-IE" dirty="0"/>
                    </a:p>
                  </a:txBody>
                  <a:tcPr/>
                </a:tc>
                <a:tc>
                  <a:txBody>
                    <a:bodyPr/>
                    <a:lstStyle/>
                    <a:p>
                      <a:r>
                        <a:rPr lang="en-IE" dirty="0" smtClean="0"/>
                        <a:t>5.2%</a:t>
                      </a:r>
                      <a:endParaRPr lang="en-IE" dirty="0"/>
                    </a:p>
                  </a:txBody>
                  <a:tcPr/>
                </a:tc>
                <a:tc>
                  <a:txBody>
                    <a:bodyPr/>
                    <a:lstStyle/>
                    <a:p>
                      <a:r>
                        <a:rPr lang="en-IE" dirty="0" smtClean="0"/>
                        <a:t>15.9%</a:t>
                      </a:r>
                      <a:endParaRPr lang="en-IE" dirty="0"/>
                    </a:p>
                  </a:txBody>
                  <a:tcPr/>
                </a:tc>
                <a:tc>
                  <a:txBody>
                    <a:bodyPr/>
                    <a:lstStyle/>
                    <a:p>
                      <a:r>
                        <a:rPr lang="en-IE" dirty="0" smtClean="0"/>
                        <a:t>6%</a:t>
                      </a:r>
                      <a:endParaRPr lang="en-IE" dirty="0"/>
                    </a:p>
                  </a:txBody>
                  <a:tcPr/>
                </a:tc>
              </a:tr>
              <a:tr h="370840">
                <a:tc>
                  <a:txBody>
                    <a:bodyPr/>
                    <a:lstStyle/>
                    <a:p>
                      <a:r>
                        <a:rPr lang="en-IE" dirty="0" smtClean="0"/>
                        <a:t>Long-term</a:t>
                      </a:r>
                      <a:r>
                        <a:rPr lang="en-IE" baseline="0" dirty="0" smtClean="0"/>
                        <a:t> Unemployed</a:t>
                      </a:r>
                      <a:endParaRPr lang="en-IE" dirty="0"/>
                    </a:p>
                  </a:txBody>
                  <a:tcPr/>
                </a:tc>
                <a:tc>
                  <a:txBody>
                    <a:bodyPr/>
                    <a:lstStyle/>
                    <a:p>
                      <a:r>
                        <a:rPr lang="en-IE" dirty="0" smtClean="0"/>
                        <a:t>34,000</a:t>
                      </a:r>
                      <a:endParaRPr lang="en-IE" dirty="0"/>
                    </a:p>
                  </a:txBody>
                  <a:tcPr/>
                </a:tc>
                <a:tc>
                  <a:txBody>
                    <a:bodyPr/>
                    <a:lstStyle/>
                    <a:p>
                      <a:r>
                        <a:rPr lang="en-IE" dirty="0" smtClean="0"/>
                        <a:t>210,800</a:t>
                      </a:r>
                      <a:endParaRPr lang="en-IE" dirty="0"/>
                    </a:p>
                  </a:txBody>
                  <a:tcPr/>
                </a:tc>
                <a:tc>
                  <a:txBody>
                    <a:bodyPr/>
                    <a:lstStyle/>
                    <a:p>
                      <a:r>
                        <a:rPr lang="en-IE" dirty="0" smtClean="0"/>
                        <a:t>48,900</a:t>
                      </a:r>
                      <a:endParaRPr lang="en-IE" dirty="0"/>
                    </a:p>
                  </a:txBody>
                  <a:tcPr/>
                </a:tc>
              </a:tr>
              <a:tr h="370840">
                <a:tc>
                  <a:txBody>
                    <a:bodyPr/>
                    <a:lstStyle/>
                    <a:p>
                      <a:r>
                        <a:rPr lang="en-IE" dirty="0" smtClean="0"/>
                        <a:t>Rate</a:t>
                      </a:r>
                      <a:endParaRPr lang="en-IE" dirty="0"/>
                    </a:p>
                  </a:txBody>
                  <a:tcPr/>
                </a:tc>
                <a:tc>
                  <a:txBody>
                    <a:bodyPr/>
                    <a:lstStyle/>
                    <a:p>
                      <a:r>
                        <a:rPr lang="en-IE" dirty="0" smtClean="0"/>
                        <a:t>1.5% </a:t>
                      </a:r>
                      <a:endParaRPr lang="en-IE" dirty="0"/>
                    </a:p>
                  </a:txBody>
                  <a:tcPr/>
                </a:tc>
                <a:tc>
                  <a:txBody>
                    <a:bodyPr/>
                    <a:lstStyle/>
                    <a:p>
                      <a:r>
                        <a:rPr lang="en-IE" dirty="0" smtClean="0"/>
                        <a:t>9.5%</a:t>
                      </a:r>
                      <a:endParaRPr lang="en-IE" dirty="0"/>
                    </a:p>
                  </a:txBody>
                  <a:tcPr/>
                </a:tc>
                <a:tc>
                  <a:txBody>
                    <a:bodyPr/>
                    <a:lstStyle/>
                    <a:p>
                      <a:r>
                        <a:rPr lang="en-IE" dirty="0" smtClean="0"/>
                        <a:t>2%</a:t>
                      </a:r>
                      <a:endParaRPr lang="en-IE" dirty="0"/>
                    </a:p>
                  </a:txBody>
                  <a:tcPr/>
                </a:tc>
              </a:tr>
            </a:tbl>
          </a:graphicData>
        </a:graphic>
      </p:graphicFrame>
    </p:spTree>
    <p:extLst>
      <p:ext uri="{BB962C8B-B14F-4D97-AF65-F5344CB8AC3E}">
        <p14:creationId xmlns:p14="http://schemas.microsoft.com/office/powerpoint/2010/main" val="571118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Live Register</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149881"/>
              </p:ext>
            </p:extLst>
          </p:nvPr>
        </p:nvGraphicFramePr>
        <p:xfrm>
          <a:off x="457200" y="2155371"/>
          <a:ext cx="8229600" cy="2595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IE" dirty="0" smtClean="0"/>
                        <a:t>Live Register</a:t>
                      </a:r>
                      <a:endParaRPr lang="en-IE" dirty="0"/>
                    </a:p>
                  </a:txBody>
                  <a:tcPr/>
                </a:tc>
                <a:tc>
                  <a:txBody>
                    <a:bodyPr/>
                    <a:lstStyle/>
                    <a:p>
                      <a:r>
                        <a:rPr lang="en-IE" dirty="0" smtClean="0"/>
                        <a:t>Aug 2007 </a:t>
                      </a:r>
                      <a:endParaRPr lang="en-IE" dirty="0"/>
                    </a:p>
                  </a:txBody>
                  <a:tcPr/>
                </a:tc>
                <a:tc>
                  <a:txBody>
                    <a:bodyPr/>
                    <a:lstStyle/>
                    <a:p>
                      <a:r>
                        <a:rPr lang="en-IE" dirty="0" smtClean="0"/>
                        <a:t>Aug 2012</a:t>
                      </a:r>
                      <a:endParaRPr lang="en-IE" dirty="0"/>
                    </a:p>
                  </a:txBody>
                  <a:tcPr/>
                </a:tc>
                <a:tc>
                  <a:txBody>
                    <a:bodyPr/>
                    <a:lstStyle/>
                    <a:p>
                      <a:r>
                        <a:rPr lang="en-IE" dirty="0" smtClean="0"/>
                        <a:t>Aug 2018</a:t>
                      </a:r>
                      <a:endParaRPr lang="en-IE" dirty="0"/>
                    </a:p>
                  </a:txBody>
                  <a:tcPr/>
                </a:tc>
              </a:tr>
              <a:tr h="370840">
                <a:tc>
                  <a:txBody>
                    <a:bodyPr/>
                    <a:lstStyle/>
                    <a:p>
                      <a:r>
                        <a:rPr lang="en-IE" dirty="0" smtClean="0"/>
                        <a:t>Live Register</a:t>
                      </a:r>
                      <a:endParaRPr lang="en-IE" dirty="0"/>
                    </a:p>
                  </a:txBody>
                  <a:tcPr/>
                </a:tc>
                <a:tc>
                  <a:txBody>
                    <a:bodyPr/>
                    <a:lstStyle/>
                    <a:p>
                      <a:r>
                        <a:rPr lang="en-IE" dirty="0" smtClean="0"/>
                        <a:t>174, 206</a:t>
                      </a:r>
                      <a:endParaRPr lang="en-IE" dirty="0"/>
                    </a:p>
                  </a:txBody>
                  <a:tcPr/>
                </a:tc>
                <a:tc>
                  <a:txBody>
                    <a:bodyPr/>
                    <a:lstStyle/>
                    <a:p>
                      <a:r>
                        <a:rPr lang="en-IE" dirty="0" smtClean="0"/>
                        <a:t>455, 754</a:t>
                      </a:r>
                      <a:endParaRPr lang="en-IE" dirty="0"/>
                    </a:p>
                  </a:txBody>
                  <a:tcPr/>
                </a:tc>
                <a:tc>
                  <a:txBody>
                    <a:bodyPr/>
                    <a:lstStyle/>
                    <a:p>
                      <a:r>
                        <a:rPr lang="en-IE" dirty="0" smtClean="0"/>
                        <a:t>225,158</a:t>
                      </a:r>
                      <a:endParaRPr lang="en-IE" dirty="0"/>
                    </a:p>
                  </a:txBody>
                  <a:tcPr/>
                </a:tc>
              </a:tr>
              <a:tr h="370840">
                <a:tc>
                  <a:txBody>
                    <a:bodyPr/>
                    <a:lstStyle/>
                    <a:p>
                      <a:r>
                        <a:rPr lang="en-IE" dirty="0" smtClean="0"/>
                        <a:t>Over 25 years</a:t>
                      </a:r>
                      <a:endParaRPr lang="en-IE" dirty="0"/>
                    </a:p>
                  </a:txBody>
                  <a:tcPr/>
                </a:tc>
                <a:tc>
                  <a:txBody>
                    <a:bodyPr/>
                    <a:lstStyle/>
                    <a:p>
                      <a:r>
                        <a:rPr lang="en-IE" dirty="0" smtClean="0"/>
                        <a:t>138,374</a:t>
                      </a:r>
                      <a:endParaRPr lang="en-IE" dirty="0"/>
                    </a:p>
                  </a:txBody>
                  <a:tcPr/>
                </a:tc>
                <a:tc>
                  <a:txBody>
                    <a:bodyPr/>
                    <a:lstStyle/>
                    <a:p>
                      <a:r>
                        <a:rPr lang="en-IE" dirty="0" smtClean="0"/>
                        <a:t>375,191</a:t>
                      </a:r>
                      <a:endParaRPr lang="en-IE" dirty="0"/>
                    </a:p>
                  </a:txBody>
                  <a:tcPr/>
                </a:tc>
                <a:tc>
                  <a:txBody>
                    <a:bodyPr/>
                    <a:lstStyle/>
                    <a:p>
                      <a:r>
                        <a:rPr lang="en-IE" dirty="0" smtClean="0"/>
                        <a:t>199, 525</a:t>
                      </a:r>
                      <a:endParaRPr lang="en-IE" dirty="0"/>
                    </a:p>
                  </a:txBody>
                  <a:tcPr/>
                </a:tc>
              </a:tr>
              <a:tr h="370840">
                <a:tc>
                  <a:txBody>
                    <a:bodyPr/>
                    <a:lstStyle/>
                    <a:p>
                      <a:r>
                        <a:rPr lang="en-IE" dirty="0" smtClean="0"/>
                        <a:t>Under 25 years</a:t>
                      </a:r>
                      <a:endParaRPr lang="en-IE" dirty="0"/>
                    </a:p>
                  </a:txBody>
                  <a:tcPr/>
                </a:tc>
                <a:tc>
                  <a:txBody>
                    <a:bodyPr/>
                    <a:lstStyle/>
                    <a:p>
                      <a:r>
                        <a:rPr lang="en-IE" dirty="0" smtClean="0"/>
                        <a:t>35,</a:t>
                      </a:r>
                      <a:r>
                        <a:rPr lang="en-IE" baseline="0" dirty="0" smtClean="0"/>
                        <a:t> 832</a:t>
                      </a:r>
                      <a:endParaRPr lang="en-IE" dirty="0"/>
                    </a:p>
                  </a:txBody>
                  <a:tcPr/>
                </a:tc>
                <a:tc>
                  <a:txBody>
                    <a:bodyPr/>
                    <a:lstStyle/>
                    <a:p>
                      <a:r>
                        <a:rPr lang="en-IE" dirty="0" smtClean="0"/>
                        <a:t>80, 563</a:t>
                      </a:r>
                      <a:endParaRPr lang="en-IE" dirty="0"/>
                    </a:p>
                  </a:txBody>
                  <a:tcPr/>
                </a:tc>
                <a:tc>
                  <a:txBody>
                    <a:bodyPr/>
                    <a:lstStyle/>
                    <a:p>
                      <a:r>
                        <a:rPr lang="en-IE" dirty="0" smtClean="0"/>
                        <a:t>25, 633</a:t>
                      </a:r>
                      <a:endParaRPr lang="en-IE" dirty="0"/>
                    </a:p>
                  </a:txBody>
                  <a:tcPr/>
                </a:tc>
              </a:tr>
              <a:tr h="370840">
                <a:tc>
                  <a:txBody>
                    <a:bodyPr/>
                    <a:lstStyle/>
                    <a:p>
                      <a:r>
                        <a:rPr lang="en-IE" dirty="0" smtClean="0"/>
                        <a:t>Men</a:t>
                      </a:r>
                      <a:endParaRPr lang="en-IE" dirty="0"/>
                    </a:p>
                  </a:txBody>
                  <a:tcPr/>
                </a:tc>
                <a:tc>
                  <a:txBody>
                    <a:bodyPr/>
                    <a:lstStyle/>
                    <a:p>
                      <a:r>
                        <a:rPr lang="en-IE" dirty="0" smtClean="0"/>
                        <a:t>101,592</a:t>
                      </a:r>
                      <a:endParaRPr lang="en-IE" dirty="0"/>
                    </a:p>
                  </a:txBody>
                  <a:tcPr/>
                </a:tc>
                <a:tc>
                  <a:txBody>
                    <a:bodyPr/>
                    <a:lstStyle/>
                    <a:p>
                      <a:r>
                        <a:rPr lang="en-IE" dirty="0" smtClean="0"/>
                        <a:t>286, 377</a:t>
                      </a:r>
                      <a:endParaRPr lang="en-IE" dirty="0"/>
                    </a:p>
                  </a:txBody>
                  <a:tcPr/>
                </a:tc>
                <a:tc>
                  <a:txBody>
                    <a:bodyPr/>
                    <a:lstStyle/>
                    <a:p>
                      <a:r>
                        <a:rPr lang="en-IE" dirty="0" smtClean="0"/>
                        <a:t>123,354</a:t>
                      </a:r>
                      <a:endParaRPr lang="en-IE" dirty="0"/>
                    </a:p>
                  </a:txBody>
                  <a:tcPr/>
                </a:tc>
              </a:tr>
              <a:tr h="370840">
                <a:tc>
                  <a:txBody>
                    <a:bodyPr/>
                    <a:lstStyle/>
                    <a:p>
                      <a:r>
                        <a:rPr lang="en-IE" dirty="0" smtClean="0"/>
                        <a:t>Women</a:t>
                      </a:r>
                      <a:endParaRPr lang="en-IE" dirty="0"/>
                    </a:p>
                  </a:txBody>
                  <a:tcPr/>
                </a:tc>
                <a:tc>
                  <a:txBody>
                    <a:bodyPr/>
                    <a:lstStyle/>
                    <a:p>
                      <a:r>
                        <a:rPr lang="en-IE" dirty="0" smtClean="0"/>
                        <a:t>72,614  (H</a:t>
                      </a:r>
                      <a:r>
                        <a:rPr lang="en-IE" baseline="0" dirty="0" smtClean="0"/>
                        <a:t> 2</a:t>
                      </a:r>
                      <a:r>
                        <a:rPr lang="en-IE" dirty="0" smtClean="0"/>
                        <a:t>)</a:t>
                      </a:r>
                      <a:endParaRPr lang="en-IE" dirty="0"/>
                    </a:p>
                  </a:txBody>
                  <a:tcPr/>
                </a:tc>
                <a:tc>
                  <a:txBody>
                    <a:bodyPr/>
                    <a:lstStyle/>
                    <a:p>
                      <a:r>
                        <a:rPr lang="en-IE" dirty="0" smtClean="0"/>
                        <a:t>169, 377</a:t>
                      </a:r>
                      <a:endParaRPr lang="en-IE" dirty="0"/>
                    </a:p>
                  </a:txBody>
                  <a:tcPr/>
                </a:tc>
                <a:tc>
                  <a:txBody>
                    <a:bodyPr/>
                    <a:lstStyle/>
                    <a:p>
                      <a:r>
                        <a:rPr lang="en-IE" dirty="0" smtClean="0"/>
                        <a:t>101, 804</a:t>
                      </a:r>
                      <a:endParaRPr lang="en-IE" dirty="0"/>
                    </a:p>
                  </a:txBody>
                  <a:tcPr/>
                </a:tc>
              </a:tr>
              <a:tr h="370840">
                <a:tc>
                  <a:txBody>
                    <a:bodyPr/>
                    <a:lstStyle/>
                    <a:p>
                      <a:r>
                        <a:rPr lang="en-IE" dirty="0" smtClean="0"/>
                        <a:t>On LR &gt;1 year</a:t>
                      </a:r>
                      <a:endParaRPr lang="en-IE" dirty="0"/>
                    </a:p>
                  </a:txBody>
                  <a:tcPr/>
                </a:tc>
                <a:tc>
                  <a:txBody>
                    <a:bodyPr/>
                    <a:lstStyle/>
                    <a:p>
                      <a:r>
                        <a:rPr lang="en-IE" dirty="0" smtClean="0"/>
                        <a:t>46,774 </a:t>
                      </a:r>
                      <a:endParaRPr lang="en-IE" dirty="0"/>
                    </a:p>
                  </a:txBody>
                  <a:tcPr/>
                </a:tc>
                <a:tc>
                  <a:txBody>
                    <a:bodyPr/>
                    <a:lstStyle/>
                    <a:p>
                      <a:r>
                        <a:rPr lang="en-IE" dirty="0" smtClean="0"/>
                        <a:t>199,164</a:t>
                      </a:r>
                      <a:endParaRPr lang="en-IE" dirty="0"/>
                    </a:p>
                  </a:txBody>
                  <a:tcPr/>
                </a:tc>
                <a:tc>
                  <a:txBody>
                    <a:bodyPr/>
                    <a:lstStyle/>
                    <a:p>
                      <a:r>
                        <a:rPr lang="en-IE" dirty="0" smtClean="0"/>
                        <a:t>91, 969</a:t>
                      </a:r>
                      <a:endParaRPr lang="en-IE" dirty="0"/>
                    </a:p>
                  </a:txBody>
                  <a:tcPr/>
                </a:tc>
              </a:tr>
            </a:tbl>
          </a:graphicData>
        </a:graphic>
      </p:graphicFrame>
    </p:spTree>
    <p:extLst>
      <p:ext uri="{BB962C8B-B14F-4D97-AF65-F5344CB8AC3E}">
        <p14:creationId xmlns:p14="http://schemas.microsoft.com/office/powerpoint/2010/main" val="239846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0514024AF70A340B8345E48C14B5386" ma:contentTypeVersion="2" ma:contentTypeDescription="Create a new document." ma:contentTypeScope="" ma:versionID="ba487297857435ffa9f9e6b4098b2247">
  <xsd:schema xmlns:xsd="http://www.w3.org/2001/XMLSchema" xmlns:xs="http://www.w3.org/2001/XMLSchema" xmlns:p="http://schemas.microsoft.com/office/2006/metadata/properties" xmlns:ns1="http://schemas.microsoft.com/sharepoint/v3" xmlns:ns2="1e9cc9f2-a30b-4d92-8925-0dbca111fbf1" targetNamespace="http://schemas.microsoft.com/office/2006/metadata/properties" ma:root="true" ma:fieldsID="361443ab9dddabfe95cf27ee0b6af3e6" ns1:_="" ns2:_="">
    <xsd:import namespace="http://schemas.microsoft.com/sharepoint/v3"/>
    <xsd:import namespace="1e9cc9f2-a30b-4d92-8925-0dbca111fbf1"/>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9cc9f2-a30b-4d92-8925-0dbca111fbf1"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e9cc9f2-a30b-4d92-8925-0dbca111fbf1">XNC4Y2F2ZS3X-150-20</_dlc_DocId>
    <_dlc_DocIdUrl xmlns="1e9cc9f2-a30b-4d92-8925-0dbca111fbf1">
      <Url>http://intranet.fasoffice.com/Communications/_layouts/15/DocIdRedir.aspx?ID=XNC4Y2F2ZS3X-150-20</Url>
      <Description>XNC4Y2F2ZS3X-150-20</Description>
    </_dlc_DocIdUrl>
  </documentManagement>
</p:properties>
</file>

<file path=customXml/itemProps1.xml><?xml version="1.0" encoding="utf-8"?>
<ds:datastoreItem xmlns:ds="http://schemas.openxmlformats.org/officeDocument/2006/customXml" ds:itemID="{18429857-15AA-4B40-8BE0-6C4117499344}">
  <ds:schemaRefs>
    <ds:schemaRef ds:uri="http://schemas.microsoft.com/sharepoint/v3/contenttype/forms"/>
  </ds:schemaRefs>
</ds:datastoreItem>
</file>

<file path=customXml/itemProps2.xml><?xml version="1.0" encoding="utf-8"?>
<ds:datastoreItem xmlns:ds="http://schemas.openxmlformats.org/officeDocument/2006/customXml" ds:itemID="{E79A1CE0-5998-4944-BC74-6E10E4F52591}">
  <ds:schemaRefs>
    <ds:schemaRef ds:uri="http://schemas.microsoft.com/sharepoint/events"/>
  </ds:schemaRefs>
</ds:datastoreItem>
</file>

<file path=customXml/itemProps3.xml><?xml version="1.0" encoding="utf-8"?>
<ds:datastoreItem xmlns:ds="http://schemas.openxmlformats.org/officeDocument/2006/customXml" ds:itemID="{4006666C-BDE4-436D-B6DC-7316D44F9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9cc9f2-a30b-4d92-8925-0dbca111f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92084C-249E-49FB-AD83-304DE20D4785}">
  <ds:schemaRefs>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1e9cc9f2-a30b-4d92-8925-0dbca111fbf1"/>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5354</TotalTime>
  <Words>3584</Words>
  <Application>Microsoft Office PowerPoint</Application>
  <PresentationFormat>On-screen Show (4:3)</PresentationFormat>
  <Paragraphs>314</Paragraphs>
  <Slides>22</Slides>
  <Notes>17</Notes>
  <HiddenSlides>5</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Trebuchet MS</vt:lpstr>
      <vt:lpstr>Verdana</vt:lpstr>
      <vt:lpstr>Wingdings</vt:lpstr>
      <vt:lpstr>Wingdings 2</vt:lpstr>
      <vt:lpstr>Office Theme</vt:lpstr>
      <vt:lpstr>Custom Design</vt:lpstr>
      <vt:lpstr>1_Custom Design</vt:lpstr>
      <vt:lpstr>2_Custom Design</vt:lpstr>
      <vt:lpstr>PowerPoint Presentation</vt:lpstr>
      <vt:lpstr>The Irish Welfare System: Social Services within the Irish State</vt:lpstr>
      <vt:lpstr>Overview</vt:lpstr>
      <vt:lpstr>Conceptualising the Welfare State</vt:lpstr>
      <vt:lpstr>The Three Worlds of Welfare </vt:lpstr>
      <vt:lpstr>Critics of the ‘Three Worlds of Welfare’</vt:lpstr>
      <vt:lpstr>The Irish Welfare System and Social Services: A shifting landscape</vt:lpstr>
      <vt:lpstr>Employment and Unemployment</vt:lpstr>
      <vt:lpstr>Live Register</vt:lpstr>
      <vt:lpstr>Crisis: Shifts in the Irish Welfare System and Social Services</vt:lpstr>
      <vt:lpstr>Merger of Public Employment Service and Income Support Services  </vt:lpstr>
      <vt:lpstr>PowerPoint Presentation</vt:lpstr>
      <vt:lpstr>Recovery:  Shifts in the Irish Welfare System and Social Services</vt:lpstr>
      <vt:lpstr>Moving Forward:  The Irish Welfare System and Social Services </vt:lpstr>
      <vt:lpstr>NESC, 2018</vt:lpstr>
      <vt:lpstr>Moving Forward:  The Irish Welfare System</vt:lpstr>
      <vt:lpstr>PowerPoint Presentation</vt:lpstr>
      <vt:lpstr>PhD research:  Flexible or secure jobs? : Young workers and internships in Ireland and Spain</vt:lpstr>
      <vt:lpstr>PhD research:  Flexible or secure jobs? : Young workers and internships in Ireland and Spain</vt:lpstr>
      <vt:lpstr>The Irish Welfare System and Social Services </vt:lpstr>
      <vt:lpstr>The Irish Welfare System and Social Services </vt:lpstr>
      <vt:lpstr>PowerPoint Presentation</vt:lpstr>
    </vt:vector>
  </TitlesOfParts>
  <Company>Language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Clio</dc:creator>
  <cp:lastModifiedBy>Irene Byrne</cp:lastModifiedBy>
  <cp:revision>224</cp:revision>
  <dcterms:created xsi:type="dcterms:W3CDTF">2017-09-11T09:01:28Z</dcterms:created>
  <dcterms:modified xsi:type="dcterms:W3CDTF">2019-05-20T14:35:34Z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0x010100F0514024AF70A340B8345E48C14B5386</vt:lpwstr>
  </property>
  <property fmtid="{D5CDD505-2E9C-101B-9397-08002B2CF9AE}" pid="3" name="_dlc_DocIdItemGuid">
    <vt:lpwstr>c95aaf8c-c96d-4fc7-a75f-34a00a9e68c2</vt:lpwstr>
  </property>
</Properties>
</file>